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9"/>
  </p:notesMasterIdLst>
  <p:handoutMasterIdLst>
    <p:handoutMasterId r:id="rId110"/>
  </p:handoutMasterIdLst>
  <p:sldIdLst>
    <p:sldId id="256" r:id="rId2"/>
    <p:sldId id="509" r:id="rId3"/>
    <p:sldId id="510" r:id="rId4"/>
    <p:sldId id="511" r:id="rId5"/>
    <p:sldId id="512" r:id="rId6"/>
    <p:sldId id="513" r:id="rId7"/>
    <p:sldId id="530" r:id="rId8"/>
    <p:sldId id="516" r:id="rId9"/>
    <p:sldId id="517" r:id="rId10"/>
    <p:sldId id="518" r:id="rId11"/>
    <p:sldId id="519" r:id="rId12"/>
    <p:sldId id="520" r:id="rId13"/>
    <p:sldId id="521" r:id="rId14"/>
    <p:sldId id="522" r:id="rId15"/>
    <p:sldId id="523" r:id="rId16"/>
    <p:sldId id="526" r:id="rId17"/>
    <p:sldId id="529" r:id="rId18"/>
    <p:sldId id="527" r:id="rId19"/>
    <p:sldId id="528" r:id="rId20"/>
    <p:sldId id="531" r:id="rId21"/>
    <p:sldId id="562" r:id="rId22"/>
    <p:sldId id="533" r:id="rId23"/>
    <p:sldId id="534" r:id="rId24"/>
    <p:sldId id="535" r:id="rId25"/>
    <p:sldId id="536" r:id="rId26"/>
    <p:sldId id="537" r:id="rId27"/>
    <p:sldId id="538" r:id="rId28"/>
    <p:sldId id="540" r:id="rId29"/>
    <p:sldId id="558" r:id="rId30"/>
    <p:sldId id="542" r:id="rId31"/>
    <p:sldId id="543" r:id="rId32"/>
    <p:sldId id="544" r:id="rId33"/>
    <p:sldId id="545" r:id="rId34"/>
    <p:sldId id="546" r:id="rId35"/>
    <p:sldId id="563" r:id="rId36"/>
    <p:sldId id="564" r:id="rId37"/>
    <p:sldId id="313" r:id="rId38"/>
    <p:sldId id="560" r:id="rId39"/>
    <p:sldId id="561" r:id="rId40"/>
    <p:sldId id="397" r:id="rId41"/>
    <p:sldId id="344" r:id="rId42"/>
    <p:sldId id="550" r:id="rId43"/>
    <p:sldId id="552" r:id="rId44"/>
    <p:sldId id="553" r:id="rId45"/>
    <p:sldId id="554" r:id="rId46"/>
    <p:sldId id="355" r:id="rId47"/>
    <p:sldId id="468" r:id="rId48"/>
    <p:sldId id="409" r:id="rId49"/>
    <p:sldId id="347" r:id="rId50"/>
    <p:sldId id="469" r:id="rId51"/>
    <p:sldId id="556" r:id="rId52"/>
    <p:sldId id="358" r:id="rId53"/>
    <p:sldId id="470" r:id="rId54"/>
    <p:sldId id="365" r:id="rId55"/>
    <p:sldId id="413" r:id="rId56"/>
    <p:sldId id="366" r:id="rId57"/>
    <p:sldId id="472" r:id="rId58"/>
    <p:sldId id="332" r:id="rId59"/>
    <p:sldId id="369" r:id="rId60"/>
    <p:sldId id="557" r:id="rId61"/>
    <p:sldId id="583" r:id="rId62"/>
    <p:sldId id="417" r:id="rId63"/>
    <p:sldId id="585" r:id="rId64"/>
    <p:sldId id="587" r:id="rId65"/>
    <p:sldId id="593" r:id="rId66"/>
    <p:sldId id="596" r:id="rId67"/>
    <p:sldId id="421" r:id="rId68"/>
    <p:sldId id="377" r:id="rId69"/>
    <p:sldId id="476" r:id="rId70"/>
    <p:sldId id="376" r:id="rId71"/>
    <p:sldId id="427" r:id="rId72"/>
    <p:sldId id="429" r:id="rId73"/>
    <p:sldId id="430" r:id="rId74"/>
    <p:sldId id="368" r:id="rId75"/>
    <p:sldId id="419" r:id="rId76"/>
    <p:sldId id="425" r:id="rId77"/>
    <p:sldId id="464" r:id="rId78"/>
    <p:sldId id="424" r:id="rId79"/>
    <p:sldId id="465" r:id="rId80"/>
    <p:sldId id="443" r:id="rId81"/>
    <p:sldId id="452" r:id="rId82"/>
    <p:sldId id="579" r:id="rId83"/>
    <p:sldId id="580" r:id="rId84"/>
    <p:sldId id="581" r:id="rId85"/>
    <p:sldId id="463" r:id="rId86"/>
    <p:sldId id="493" r:id="rId87"/>
    <p:sldId id="378" r:id="rId88"/>
    <p:sldId id="379" r:id="rId89"/>
    <p:sldId id="307" r:id="rId90"/>
    <p:sldId id="597" r:id="rId91"/>
    <p:sldId id="598" r:id="rId92"/>
    <p:sldId id="599" r:id="rId93"/>
    <p:sldId id="600" r:id="rId94"/>
    <p:sldId id="601" r:id="rId95"/>
    <p:sldId id="602" r:id="rId96"/>
    <p:sldId id="576" r:id="rId97"/>
    <p:sldId id="577" r:id="rId98"/>
    <p:sldId id="578" r:id="rId99"/>
    <p:sldId id="382" r:id="rId100"/>
    <p:sldId id="387" r:id="rId101"/>
    <p:sldId id="566" r:id="rId102"/>
    <p:sldId id="567" r:id="rId103"/>
    <p:sldId id="568" r:id="rId104"/>
    <p:sldId id="574" r:id="rId105"/>
    <p:sldId id="575" r:id="rId106"/>
    <p:sldId id="572" r:id="rId107"/>
    <p:sldId id="573" r:id="rId108"/>
  </p:sldIdLst>
  <p:sldSz cx="9144000" cy="6858000" type="screen4x3"/>
  <p:notesSz cx="9144000" cy="6858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A0000"/>
    <a:srgbClr val="28469C"/>
    <a:srgbClr val="FF0000"/>
    <a:srgbClr val="B2B2B2"/>
    <a:srgbClr val="FFFFFF"/>
    <a:srgbClr val="25406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549" autoAdjust="0"/>
    <p:restoredTop sz="99167" autoAdjust="0"/>
  </p:normalViewPr>
  <p:slideViewPr>
    <p:cSldViewPr>
      <p:cViewPr>
        <p:scale>
          <a:sx n="90" d="100"/>
          <a:sy n="90" d="100"/>
        </p:scale>
        <p:origin x="-2016" y="-32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76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01" Type="http://schemas.openxmlformats.org/officeDocument/2006/relationships/slide" Target="slides/slide100.xml"/><Relationship Id="rId102" Type="http://schemas.openxmlformats.org/officeDocument/2006/relationships/slide" Target="slides/slide101.xml"/><Relationship Id="rId103" Type="http://schemas.openxmlformats.org/officeDocument/2006/relationships/slide" Target="slides/slide102.xml"/><Relationship Id="rId104" Type="http://schemas.openxmlformats.org/officeDocument/2006/relationships/slide" Target="slides/slide103.xml"/><Relationship Id="rId105" Type="http://schemas.openxmlformats.org/officeDocument/2006/relationships/slide" Target="slides/slide104.xml"/><Relationship Id="rId106" Type="http://schemas.openxmlformats.org/officeDocument/2006/relationships/slide" Target="slides/slide105.xml"/><Relationship Id="rId107" Type="http://schemas.openxmlformats.org/officeDocument/2006/relationships/slide" Target="slides/slide106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8" Type="http://schemas.openxmlformats.org/officeDocument/2006/relationships/slide" Target="slides/slide107.xml"/><Relationship Id="rId109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110" Type="http://schemas.openxmlformats.org/officeDocument/2006/relationships/handoutMaster" Target="handoutMasters/handoutMaster1.xml"/><Relationship Id="rId90" Type="http://schemas.openxmlformats.org/officeDocument/2006/relationships/slide" Target="slides/slide89.xml"/><Relationship Id="rId91" Type="http://schemas.openxmlformats.org/officeDocument/2006/relationships/slide" Target="slides/slide90.xml"/><Relationship Id="rId92" Type="http://schemas.openxmlformats.org/officeDocument/2006/relationships/slide" Target="slides/slide91.xml"/><Relationship Id="rId93" Type="http://schemas.openxmlformats.org/officeDocument/2006/relationships/slide" Target="slides/slide92.xml"/><Relationship Id="rId94" Type="http://schemas.openxmlformats.org/officeDocument/2006/relationships/slide" Target="slides/slide93.xml"/><Relationship Id="rId95" Type="http://schemas.openxmlformats.org/officeDocument/2006/relationships/slide" Target="slides/slide94.xml"/><Relationship Id="rId96" Type="http://schemas.openxmlformats.org/officeDocument/2006/relationships/slide" Target="slides/slide95.xml"/><Relationship Id="rId97" Type="http://schemas.openxmlformats.org/officeDocument/2006/relationships/slide" Target="slides/slide96.xml"/><Relationship Id="rId98" Type="http://schemas.openxmlformats.org/officeDocument/2006/relationships/slide" Target="slides/slide97.xml"/><Relationship Id="rId99" Type="http://schemas.openxmlformats.org/officeDocument/2006/relationships/slide" Target="slides/slide98.xml"/><Relationship Id="rId111" Type="http://schemas.openxmlformats.org/officeDocument/2006/relationships/printerSettings" Target="printerSettings/printerSettings1.bin"/><Relationship Id="rId112" Type="http://schemas.openxmlformats.org/officeDocument/2006/relationships/presProps" Target="presProps.xml"/><Relationship Id="rId113" Type="http://schemas.openxmlformats.org/officeDocument/2006/relationships/viewProps" Target="viewProps.xml"/><Relationship Id="rId114" Type="http://schemas.openxmlformats.org/officeDocument/2006/relationships/theme" Target="theme/theme1.xml"/><Relationship Id="rId115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100" Type="http://schemas.openxmlformats.org/officeDocument/2006/relationships/slide" Target="slides/slide99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slide" Target="slides/slide85.xml"/><Relationship Id="rId87" Type="http://schemas.openxmlformats.org/officeDocument/2006/relationships/slide" Target="slides/slide86.xml"/><Relationship Id="rId88" Type="http://schemas.openxmlformats.org/officeDocument/2006/relationships/slide" Target="slides/slide87.xml"/><Relationship Id="rId89" Type="http://schemas.openxmlformats.org/officeDocument/2006/relationships/slide" Target="slides/slide8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5179484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7DA2F9-B548-4407-AB1C-1A1402670E21}" type="datetimeFigureOut">
              <a:rPr lang="ru-RU" smtClean="0"/>
              <a:t>25.05.12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5179484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CDA7F5-70AA-43C8-877D-2666DF1C65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2206563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C32EC927-4DF7-44EE-B4C5-71AD54443A34}" type="datetimeFigureOut">
              <a:rPr lang="ru-RU"/>
              <a:pPr>
                <a:defRPr/>
              </a:pPr>
              <a:t>25.05.12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C51E8F67-C573-4689-B9C5-CDE3CC0AA16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7245461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5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_rels/notesSlide5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1.xml"/></Relationships>
</file>

<file path=ppt/notesSlides/_rels/notesSlide5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3.xml"/></Relationships>
</file>

<file path=ppt/notesSlides/_rels/notesSlide5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4.xml"/></Relationships>
</file>

<file path=ppt/notesSlides/_rels/notesSlide5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5.xml"/></Relationships>
</file>

<file path=ppt/notesSlides/_rels/notesSlide5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6.xml"/></Relationships>
</file>

<file path=ppt/notesSlides/_rels/notesSlide5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7.xml"/></Relationships>
</file>

<file path=ppt/notesSlides/_rels/notesSlide5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9.xml"/></Relationships>
</file>

<file path=ppt/notesSlides/_rels/notesSlide5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4.xml"/></Relationships>
</file>

<file path=ppt/notesSlides/_rels/notesSlide5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6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7.xml"/></Relationships>
</file>

<file path=ppt/notesSlides/_rels/notesSlide6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0.xml"/></Relationships>
</file>

<file path=ppt/notesSlides/_rels/notesSlide6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2.xml"/></Relationships>
</file>

<file path=ppt/notesSlides/_rels/notesSlide6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3.xml"/></Relationships>
</file>

<file path=ppt/notesSlides/_rels/notesSlide6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4.xml"/></Relationships>
</file>

<file path=ppt/notesSlides/_rels/notesSlide6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5.xml"/></Relationships>
</file>

<file path=ppt/notesSlides/_rels/notesSlide6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6.xml"/></Relationships>
</file>

<file path=ppt/notesSlides/_rels/notesSlide6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6.xml"/></Relationships>
</file>

<file path=ppt/notesSlides/_rels/notesSlide6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7.xml"/></Relationships>
</file>

<file path=ppt/notesSlides/_rels/notesSlide6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8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7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9.xml"/></Relationships>
</file>

<file path=ppt/notesSlides/_rels/notesSlide7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0.xml"/></Relationships>
</file>

<file path=ppt/notesSlides/_rels/notesSlide7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1.xml"/></Relationships>
</file>

<file path=ppt/notesSlides/_rels/notesSlide7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2.xml"/></Relationships>
</file>

<file path=ppt/notesSlides/_rels/notesSlide7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3.xml"/></Relationships>
</file>

<file path=ppt/notesSlides/_rels/notesSlide7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4.xml"/></Relationships>
</file>

<file path=ppt/notesSlides/_rels/notesSlide7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5.xml"/></Relationships>
</file>

<file path=ppt/notesSlides/_rels/notesSlide7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1pPr>
            <a:lvl2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2pPr>
            <a:lvl3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3pPr>
            <a:lvl4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4pPr>
            <a:lvl5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9pPr>
          </a:lstStyle>
          <a:p>
            <a:pPr eaLnBrk="1"/>
            <a:fld id="{C1988DD0-EBAF-48F0-AB08-D1EE1A3067AA}" type="slidenum">
              <a:rPr lang="en-US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18</a:t>
            </a:fld>
            <a:endParaRPr lang="en-US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53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857500" y="522288"/>
            <a:ext cx="3427413" cy="257016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14016" y="3257423"/>
            <a:ext cx="7315968" cy="3086354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1pPr>
            <a:lvl2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2pPr>
            <a:lvl3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3pPr>
            <a:lvl4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4pPr>
            <a:lvl5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9pPr>
          </a:lstStyle>
          <a:p>
            <a:pPr eaLnBrk="1"/>
            <a:fld id="{C1988DD0-EBAF-48F0-AB08-D1EE1A3067AA}" type="slidenum">
              <a:rPr lang="en-US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19</a:t>
            </a:fld>
            <a:endParaRPr lang="en-US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53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857500" y="522288"/>
            <a:ext cx="3427413" cy="257016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14016" y="3257423"/>
            <a:ext cx="7315968" cy="3086354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1pPr>
            <a:lvl2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2pPr>
            <a:lvl3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3pPr>
            <a:lvl4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4pPr>
            <a:lvl5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9pPr>
          </a:lstStyle>
          <a:p>
            <a:pPr eaLnBrk="1"/>
            <a:fld id="{C1988DD0-EBAF-48F0-AB08-D1EE1A3067AA}" type="slidenum">
              <a:rPr lang="en-US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24</a:t>
            </a:fld>
            <a:endParaRPr lang="en-US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53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857500" y="522288"/>
            <a:ext cx="3427413" cy="257016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14016" y="3257423"/>
            <a:ext cx="7315968" cy="3086354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1pPr>
            <a:lvl2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2pPr>
            <a:lvl3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3pPr>
            <a:lvl4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4pPr>
            <a:lvl5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9pPr>
          </a:lstStyle>
          <a:p>
            <a:pPr eaLnBrk="1"/>
            <a:fld id="{C1988DD0-EBAF-48F0-AB08-D1EE1A3067AA}" type="slidenum">
              <a:rPr lang="en-US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26</a:t>
            </a:fld>
            <a:endParaRPr lang="en-US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53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857500" y="522288"/>
            <a:ext cx="3427413" cy="257016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14016" y="3257423"/>
            <a:ext cx="7315968" cy="3086354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1pPr>
            <a:lvl2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2pPr>
            <a:lvl3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3pPr>
            <a:lvl4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4pPr>
            <a:lvl5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9pPr>
          </a:lstStyle>
          <a:p>
            <a:pPr eaLnBrk="1"/>
            <a:fld id="{C1988DD0-EBAF-48F0-AB08-D1EE1A3067AA}" type="slidenum">
              <a:rPr lang="en-US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29</a:t>
            </a:fld>
            <a:endParaRPr lang="en-US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53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857500" y="522288"/>
            <a:ext cx="3427413" cy="257016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14016" y="3257423"/>
            <a:ext cx="7315968" cy="3086354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1pPr>
            <a:lvl2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2pPr>
            <a:lvl3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3pPr>
            <a:lvl4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4pPr>
            <a:lvl5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9pPr>
          </a:lstStyle>
          <a:p>
            <a:pPr eaLnBrk="1"/>
            <a:fld id="{C1988DD0-EBAF-48F0-AB08-D1EE1A3067AA}" type="slidenum">
              <a:rPr lang="en-US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31</a:t>
            </a:fld>
            <a:endParaRPr lang="en-US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53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857500" y="522288"/>
            <a:ext cx="3427413" cy="257016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14016" y="3257423"/>
            <a:ext cx="7315968" cy="3086354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909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1pPr>
            <a:lvl2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2pPr>
            <a:lvl3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3pPr>
            <a:lvl4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4pPr>
            <a:lvl5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9pPr>
          </a:lstStyle>
          <a:p>
            <a:pPr eaLnBrk="1"/>
            <a:fld id="{C1988DD0-EBAF-48F0-AB08-D1EE1A3067AA}" type="slidenum">
              <a:rPr lang="en-US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33</a:t>
            </a:fld>
            <a:endParaRPr lang="en-US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53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857500" y="522288"/>
            <a:ext cx="3427413" cy="257016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14016" y="3257423"/>
            <a:ext cx="7315968" cy="3086354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1pPr>
            <a:lvl2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2pPr>
            <a:lvl3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3pPr>
            <a:lvl4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4pPr>
            <a:lvl5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9pPr>
          </a:lstStyle>
          <a:p>
            <a:pPr eaLnBrk="1"/>
            <a:fld id="{C1988DD0-EBAF-48F0-AB08-D1EE1A3067AA}" type="slidenum">
              <a:rPr lang="en-US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34</a:t>
            </a:fld>
            <a:endParaRPr lang="en-US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53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857500" y="522288"/>
            <a:ext cx="3427413" cy="257016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14016" y="3257423"/>
            <a:ext cx="7315968" cy="3086354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1pPr>
            <a:lvl2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2pPr>
            <a:lvl3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3pPr>
            <a:lvl4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4pPr>
            <a:lvl5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9pPr>
          </a:lstStyle>
          <a:p>
            <a:pPr eaLnBrk="1"/>
            <a:fld id="{C1988DD0-EBAF-48F0-AB08-D1EE1A3067AA}" type="slidenum">
              <a:rPr lang="en-US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35</a:t>
            </a:fld>
            <a:endParaRPr lang="en-US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53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857500" y="522288"/>
            <a:ext cx="3427413" cy="257016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14016" y="3257423"/>
            <a:ext cx="7315968" cy="3086354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1pPr>
            <a:lvl2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2pPr>
            <a:lvl3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3pPr>
            <a:lvl4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4pPr>
            <a:lvl5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9pPr>
          </a:lstStyle>
          <a:p>
            <a:pPr eaLnBrk="1"/>
            <a:fld id="{C1988DD0-EBAF-48F0-AB08-D1EE1A3067AA}" type="slidenum">
              <a:rPr lang="en-US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38</a:t>
            </a:fld>
            <a:endParaRPr lang="en-US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53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857500" y="522288"/>
            <a:ext cx="3427413" cy="257016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14016" y="3257423"/>
            <a:ext cx="7315968" cy="3086354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1pPr>
            <a:lvl2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2pPr>
            <a:lvl3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3pPr>
            <a:lvl4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4pPr>
            <a:lvl5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9pPr>
          </a:lstStyle>
          <a:p>
            <a:pPr eaLnBrk="1"/>
            <a:fld id="{C1988DD0-EBAF-48F0-AB08-D1EE1A3067AA}" type="slidenum">
              <a:rPr lang="en-US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47</a:t>
            </a:fld>
            <a:endParaRPr lang="en-US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53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857500" y="522288"/>
            <a:ext cx="3427413" cy="257016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14016" y="3257423"/>
            <a:ext cx="7315968" cy="3086354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1pPr>
            <a:lvl2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2pPr>
            <a:lvl3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3pPr>
            <a:lvl4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4pPr>
            <a:lvl5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9pPr>
          </a:lstStyle>
          <a:p>
            <a:pPr eaLnBrk="1"/>
            <a:fld id="{C1988DD0-EBAF-48F0-AB08-D1EE1A3067AA}" type="slidenum">
              <a:rPr lang="en-US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50</a:t>
            </a:fld>
            <a:endParaRPr lang="en-US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53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857500" y="522288"/>
            <a:ext cx="3427413" cy="257016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14016" y="3257423"/>
            <a:ext cx="7315968" cy="3086354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1pPr>
            <a:lvl2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2pPr>
            <a:lvl3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3pPr>
            <a:lvl4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4pPr>
            <a:lvl5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9pPr>
          </a:lstStyle>
          <a:p>
            <a:pPr eaLnBrk="1"/>
            <a:fld id="{C1988DD0-EBAF-48F0-AB08-D1EE1A3067AA}" type="slidenum">
              <a:rPr lang="en-US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53</a:t>
            </a:fld>
            <a:endParaRPr lang="en-US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53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857500" y="522288"/>
            <a:ext cx="3427413" cy="257016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14016" y="3257423"/>
            <a:ext cx="7315968" cy="3086354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1pPr>
            <a:lvl2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2pPr>
            <a:lvl3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3pPr>
            <a:lvl4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4pPr>
            <a:lvl5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9pPr>
          </a:lstStyle>
          <a:p>
            <a:pPr eaLnBrk="1"/>
            <a:fld id="{C1988DD0-EBAF-48F0-AB08-D1EE1A3067AA}" type="slidenum">
              <a:rPr lang="en-US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57</a:t>
            </a:fld>
            <a:endParaRPr lang="en-US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53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857500" y="522288"/>
            <a:ext cx="3427413" cy="257016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14016" y="3257423"/>
            <a:ext cx="7315968" cy="3086354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1pPr>
            <a:lvl2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2pPr>
            <a:lvl3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3pPr>
            <a:lvl4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4pPr>
            <a:lvl5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9pPr>
          </a:lstStyle>
          <a:p>
            <a:pPr eaLnBrk="1"/>
            <a:fld id="{C1988DD0-EBAF-48F0-AB08-D1EE1A3067AA}" type="slidenum">
              <a:rPr lang="en-US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61</a:t>
            </a:fld>
            <a:endParaRPr lang="en-US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53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857500" y="522288"/>
            <a:ext cx="3425825" cy="257016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14016" y="3257423"/>
            <a:ext cx="7315968" cy="3086354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1pPr>
            <a:lvl2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2pPr>
            <a:lvl3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3pPr>
            <a:lvl4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4pPr>
            <a:lvl5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9pPr>
          </a:lstStyle>
          <a:p>
            <a:pPr eaLnBrk="1"/>
            <a:fld id="{C1988DD0-EBAF-48F0-AB08-D1EE1A3067AA}" type="slidenum">
              <a:rPr lang="en-US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63</a:t>
            </a:fld>
            <a:endParaRPr lang="en-US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53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857500" y="522288"/>
            <a:ext cx="3425825" cy="257016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14016" y="3257423"/>
            <a:ext cx="7315968" cy="3086354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bg-BG" sz="1200" dirty="0" smtClean="0"/>
          </a:p>
          <a:p>
            <a:endParaRPr lang="ru-RU" dirty="0" smtClean="0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1pPr>
            <a:lvl2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2pPr>
            <a:lvl3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3pPr>
            <a:lvl4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4pPr>
            <a:lvl5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9pPr>
          </a:lstStyle>
          <a:p>
            <a:pPr eaLnBrk="1"/>
            <a:fld id="{C1988DD0-EBAF-48F0-AB08-D1EE1A3067AA}" type="slidenum">
              <a:rPr lang="en-US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64</a:t>
            </a:fld>
            <a:endParaRPr lang="en-US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53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857500" y="522288"/>
            <a:ext cx="3425825" cy="257016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14016" y="3257423"/>
            <a:ext cx="7315968" cy="3086354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1pPr>
            <a:lvl2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2pPr>
            <a:lvl3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3pPr>
            <a:lvl4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4pPr>
            <a:lvl5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9pPr>
          </a:lstStyle>
          <a:p>
            <a:pPr eaLnBrk="1"/>
            <a:fld id="{C1988DD0-EBAF-48F0-AB08-D1EE1A3067AA}" type="slidenum">
              <a:rPr lang="en-US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65</a:t>
            </a:fld>
            <a:endParaRPr lang="en-US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53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857500" y="522288"/>
            <a:ext cx="3425825" cy="257016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14016" y="3257423"/>
            <a:ext cx="7315968" cy="3086354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1pPr>
            <a:lvl2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2pPr>
            <a:lvl3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3pPr>
            <a:lvl4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4pPr>
            <a:lvl5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9pPr>
          </a:lstStyle>
          <a:p>
            <a:pPr eaLnBrk="1"/>
            <a:fld id="{C1988DD0-EBAF-48F0-AB08-D1EE1A3067AA}" type="slidenum">
              <a:rPr lang="en-US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66</a:t>
            </a:fld>
            <a:endParaRPr lang="en-US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53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857500" y="522288"/>
            <a:ext cx="3425825" cy="257016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14016" y="3257423"/>
            <a:ext cx="7315968" cy="3086354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909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1pPr>
            <a:lvl2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2pPr>
            <a:lvl3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3pPr>
            <a:lvl4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4pPr>
            <a:lvl5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9pPr>
          </a:lstStyle>
          <a:p>
            <a:pPr eaLnBrk="1"/>
            <a:fld id="{C1988DD0-EBAF-48F0-AB08-D1EE1A3067AA}" type="slidenum">
              <a:rPr lang="en-US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69</a:t>
            </a:fld>
            <a:endParaRPr lang="en-US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53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857500" y="522288"/>
            <a:ext cx="3427413" cy="257016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14016" y="3257423"/>
            <a:ext cx="7315968" cy="3086354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909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909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857500" y="514350"/>
            <a:ext cx="3429000" cy="2571750"/>
          </a:xfrm>
          <a:ln/>
        </p:spPr>
      </p:sp>
      <p:sp>
        <p:nvSpPr>
          <p:cNvPr id="145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fld id="{D5F7F239-3674-014F-8B7E-65A838172F90}" type="slidenum">
              <a:rPr kumimoji="0" lang="ru-RU" sz="1200">
                <a:solidFill>
                  <a:srgbClr val="000000"/>
                </a:solidFill>
              </a:rPr>
              <a:pPr/>
              <a:t>82</a:t>
            </a:fld>
            <a:endParaRPr kumimoji="0" lang="ru-RU" sz="1200">
              <a:solidFill>
                <a:srgbClr val="000000"/>
              </a:solidFill>
            </a:endParaRPr>
          </a:p>
        </p:txBody>
      </p:sp>
      <p:sp>
        <p:nvSpPr>
          <p:cNvPr id="107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0752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ru-RU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6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fld id="{E69CCE75-0034-EF44-B28B-2798DB02845F}" type="slidenum">
              <a:rPr kumimoji="0" lang="ru-RU" sz="1200"/>
              <a:pPr/>
              <a:t>83</a:t>
            </a:fld>
            <a:endParaRPr kumimoji="0" lang="ru-RU" sz="1200"/>
          </a:p>
        </p:txBody>
      </p:sp>
      <p:sp>
        <p:nvSpPr>
          <p:cNvPr id="1095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0957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ru-RU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fld id="{3BAD3B9F-5147-FB43-80FA-CDE7235AEE54}" type="slidenum">
              <a:rPr kumimoji="0" lang="ru-RU" sz="1200">
                <a:latin typeface="Calibri" charset="0"/>
              </a:rPr>
              <a:pPr/>
              <a:t>84</a:t>
            </a:fld>
            <a:endParaRPr kumimoji="0" lang="ru-RU" sz="1200">
              <a:latin typeface="Calibri" charset="0"/>
            </a:endParaRPr>
          </a:p>
        </p:txBody>
      </p:sp>
      <p:sp>
        <p:nvSpPr>
          <p:cNvPr id="110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ru-RU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0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8E471A95-A9C2-46D6-B298-C6F8A232D3D2}" type="slidenum">
              <a:rPr lang="ru-RU" b="0" smtClean="0"/>
              <a:pPr eaLnBrk="1" hangingPunct="1">
                <a:defRPr/>
              </a:pPr>
              <a:t>96</a:t>
            </a:fld>
            <a:endParaRPr lang="ru-RU" b="0" smtClean="0"/>
          </a:p>
        </p:txBody>
      </p:sp>
      <p:sp>
        <p:nvSpPr>
          <p:cNvPr id="171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1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8FAA15F5-1735-47DF-84AE-568C5BC55454}" type="slidenum">
              <a:rPr lang="ru-RU" b="0">
                <a:solidFill>
                  <a:srgbClr val="000000"/>
                </a:solidFill>
              </a:rPr>
              <a:pPr eaLnBrk="1" hangingPunct="1"/>
              <a:t>97</a:t>
            </a:fld>
            <a:endParaRPr lang="ru-RU" b="0">
              <a:solidFill>
                <a:srgbClr val="000000"/>
              </a:solidFill>
            </a:endParaRPr>
          </a:p>
        </p:txBody>
      </p:sp>
      <p:sp>
        <p:nvSpPr>
          <p:cNvPr id="890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89FEB7EA-EB89-4E47-8CF3-6BFE75FFEDC7}" type="slidenum">
              <a:rPr lang="ru-RU" b="0">
                <a:solidFill>
                  <a:srgbClr val="000000"/>
                </a:solidFill>
              </a:rPr>
              <a:pPr eaLnBrk="1" hangingPunct="1"/>
              <a:t>98</a:t>
            </a:fld>
            <a:endParaRPr lang="ru-RU" b="0">
              <a:solidFill>
                <a:srgbClr val="000000"/>
              </a:solidFill>
            </a:endParaRPr>
          </a:p>
        </p:txBody>
      </p:sp>
      <p:sp>
        <p:nvSpPr>
          <p:cNvPr id="90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1pPr>
            <a:lvl2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2pPr>
            <a:lvl3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3pPr>
            <a:lvl4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4pPr>
            <a:lvl5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9pPr>
          </a:lstStyle>
          <a:p>
            <a:pPr eaLnBrk="1"/>
            <a:fld id="{C1988DD0-EBAF-48F0-AB08-D1EE1A3067AA}" type="slidenum">
              <a:rPr lang="en-US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14</a:t>
            </a:fld>
            <a:endParaRPr lang="en-US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53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857500" y="522288"/>
            <a:ext cx="3427413" cy="257016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14016" y="3257423"/>
            <a:ext cx="7315968" cy="3086354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dirty="0" smtClean="0"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523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728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728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5C77637-4080-4668-A7D4-A647F5FD9258}" type="slidenum">
              <a:rPr lang="ru-RU" smtClean="0"/>
              <a:pPr>
                <a:defRPr/>
              </a:pPr>
              <a:t>104</a:t>
            </a:fld>
            <a:endParaRPr lang="ru-RU" smtClean="0"/>
          </a:p>
        </p:txBody>
      </p:sp>
      <p:sp>
        <p:nvSpPr>
          <p:cNvPr id="97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728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5C77637-4080-4668-A7D4-A647F5FD9258}" type="slidenum">
              <a:rPr lang="ru-RU" smtClean="0"/>
              <a:pPr>
                <a:defRPr/>
              </a:pPr>
              <a:t>105</a:t>
            </a:fld>
            <a:endParaRPr lang="ru-RU" smtClean="0"/>
          </a:p>
        </p:txBody>
      </p:sp>
      <p:sp>
        <p:nvSpPr>
          <p:cNvPr id="97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728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B4D4F43C-E054-4E97-ADCA-9E30D7826908}" type="slidenum">
              <a:rPr lang="ru-RU" b="0" smtClean="0"/>
              <a:pPr eaLnBrk="1" hangingPunct="1">
                <a:defRPr/>
              </a:pPr>
              <a:t>107</a:t>
            </a:fld>
            <a:endParaRPr lang="ru-RU" b="0" smtClean="0"/>
          </a:p>
        </p:txBody>
      </p:sp>
      <p:sp>
        <p:nvSpPr>
          <p:cNvPr id="177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7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1pPr>
            <a:lvl2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2pPr>
            <a:lvl3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3pPr>
            <a:lvl4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4pPr>
            <a:lvl5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9pPr>
          </a:lstStyle>
          <a:p>
            <a:pPr eaLnBrk="1"/>
            <a:fld id="{C1988DD0-EBAF-48F0-AB08-D1EE1A3067AA}" type="slidenum">
              <a:rPr lang="en-US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15</a:t>
            </a:fld>
            <a:endParaRPr lang="en-US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53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857500" y="522288"/>
            <a:ext cx="3427413" cy="257016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14016" y="3257423"/>
            <a:ext cx="7315968" cy="3086354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dirty="0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492451-8FF9-45A2-8036-08270A7B4350}" type="datetimeFigureOut">
              <a:rPr lang="ru-RU"/>
              <a:pPr>
                <a:defRPr/>
              </a:pPr>
              <a:t>25.05.12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F0B6F8-AB69-42AB-AE05-FA64B109F3A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09930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137A3C-BA1E-4964-9166-93F43DAB35AA}" type="datetimeFigureOut">
              <a:rPr lang="ru-RU"/>
              <a:pPr>
                <a:defRPr/>
              </a:pPr>
              <a:t>25.05.12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7871E0-EB4B-4334-9F66-7DB903113D3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97018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E60B32-213B-485E-AB0D-1049A2B9F393}" type="datetimeFigureOut">
              <a:rPr lang="ru-RU"/>
              <a:pPr>
                <a:defRPr/>
              </a:pPr>
              <a:t>25.05.12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5CC96B-9333-472C-8EEC-049EE7E8B7C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33798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6481" y="273629"/>
            <a:ext cx="8226720" cy="114348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229BFB-A025-46EA-9B5E-4F7A80DD694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41984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292B13-5EAC-45C0-B56A-B385416376DE}" type="datetimeFigureOut">
              <a:rPr lang="ru-RU"/>
              <a:pPr>
                <a:defRPr/>
              </a:pPr>
              <a:t>25.05.12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B1E9F9-A0DF-4143-B637-955A554460D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64011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98610E-D43E-46E2-BFE9-51DACF7707E9}" type="datetimeFigureOut">
              <a:rPr lang="ru-RU"/>
              <a:pPr>
                <a:defRPr/>
              </a:pPr>
              <a:t>25.05.12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E463C1-3382-4BAA-9CEE-0996AE0D93E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56391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CDFB9D-CBEB-4CFD-8A90-41C807A0A7BF}" type="datetimeFigureOut">
              <a:rPr lang="ru-RU"/>
              <a:pPr>
                <a:defRPr/>
              </a:pPr>
              <a:t>25.05.12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67B8B2-226A-4AB6-B224-DA50C1A8EB2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20417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30BF2F-B379-40F5-A665-4E0F9B7EEBA2}" type="datetimeFigureOut">
              <a:rPr lang="ru-RU"/>
              <a:pPr>
                <a:defRPr/>
              </a:pPr>
              <a:t>25.05.12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149AC3-952C-47E3-B7B6-138A0E33E93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69729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0F9E7A-5EC2-4D70-B231-30EFDAFC7A75}" type="datetimeFigureOut">
              <a:rPr lang="ru-RU"/>
              <a:pPr>
                <a:defRPr/>
              </a:pPr>
              <a:t>25.05.12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F9132F-A13F-4573-81C1-EDF56448247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17824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8B19A0-7A6A-4CDB-AF87-09868606C2CC}" type="datetimeFigureOut">
              <a:rPr lang="ru-RU"/>
              <a:pPr>
                <a:defRPr/>
              </a:pPr>
              <a:t>25.05.12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7E21BC-C5FE-4B2D-B96A-65A93448B02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78978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4C6C11-F408-47BE-9D3D-008B980A9D74}" type="datetimeFigureOut">
              <a:rPr lang="ru-RU"/>
              <a:pPr>
                <a:defRPr/>
              </a:pPr>
              <a:t>25.05.12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63332D-C42F-4E79-AD4D-4C8FFDBA9A1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35529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C6E133-AB6B-42E3-81B8-84984A30C871}" type="datetimeFigureOut">
              <a:rPr lang="ru-RU"/>
              <a:pPr>
                <a:defRPr/>
              </a:pPr>
              <a:t>25.05.12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DD43BB-9C11-4043-B41A-1F9F4508B10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56868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B14F432-81F9-452F-98C9-9CC603732228}" type="datetimeFigureOut">
              <a:rPr lang="ru-RU"/>
              <a:pPr>
                <a:defRPr/>
              </a:pPr>
              <a:t>25.05.12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EA94F66-1ED4-48F2-A978-D11F4E3B618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4" Type="http://schemas.openxmlformats.org/officeDocument/2006/relationships/image" Target="../media/image4.png"/><Relationship Id="rId5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4.png"/><Relationship Id="rId5" Type="http://schemas.openxmlformats.org/officeDocument/2006/relationships/image" Target="../media/image136.png"/><Relationship Id="rId6" Type="http://schemas.openxmlformats.org/officeDocument/2006/relationships/image" Target="../media/image137.png"/><Relationship Id="rId7" Type="http://schemas.openxmlformats.org/officeDocument/2006/relationships/image" Target="../media/image138.png"/><Relationship Id="rId8" Type="http://schemas.openxmlformats.org/officeDocument/2006/relationships/image" Target="../media/image139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1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4.png"/><Relationship Id="rId6" Type="http://schemas.openxmlformats.org/officeDocument/2006/relationships/image" Target="../media/image140.png"/><Relationship Id="rId7" Type="http://schemas.openxmlformats.org/officeDocument/2006/relationships/image" Target="../media/image141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2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4.png"/><Relationship Id="rId5" Type="http://schemas.openxmlformats.org/officeDocument/2006/relationships/image" Target="../media/image95.png"/><Relationship Id="rId6" Type="http://schemas.openxmlformats.org/officeDocument/2006/relationships/image" Target="../media/image8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3.xml"/></Relationships>
</file>

<file path=ppt/slides/_rels/slide10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46.png"/><Relationship Id="rId12" Type="http://schemas.openxmlformats.org/officeDocument/2006/relationships/image" Target="../media/image147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4.xml"/><Relationship Id="rId3" Type="http://schemas.openxmlformats.org/officeDocument/2006/relationships/image" Target="../media/image142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4.png"/><Relationship Id="rId7" Type="http://schemas.openxmlformats.org/officeDocument/2006/relationships/image" Target="../media/image2.png"/><Relationship Id="rId8" Type="http://schemas.openxmlformats.org/officeDocument/2006/relationships/image" Target="../media/image143.png"/><Relationship Id="rId9" Type="http://schemas.openxmlformats.org/officeDocument/2006/relationships/image" Target="../media/image144.png"/><Relationship Id="rId10" Type="http://schemas.openxmlformats.org/officeDocument/2006/relationships/image" Target="../media/image145.pn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hyperlink" Target="http://mp.1c-bitrix.ru/" TargetMode="External"/><Relationship Id="rId4" Type="http://schemas.openxmlformats.org/officeDocument/2006/relationships/image" Target="../media/image148.png"/><Relationship Id="rId5" Type="http://schemas.openxmlformats.org/officeDocument/2006/relationships/image" Target="../media/image149.jpeg"/><Relationship Id="rId6" Type="http://schemas.openxmlformats.org/officeDocument/2006/relationships/image" Target="../media/image6.png"/><Relationship Id="rId7" Type="http://schemas.openxmlformats.org/officeDocument/2006/relationships/image" Target="../media/image4.png"/><Relationship Id="rId8" Type="http://schemas.openxmlformats.org/officeDocument/2006/relationships/image" Target="../media/image150.png"/><Relationship Id="rId9" Type="http://schemas.openxmlformats.org/officeDocument/2006/relationships/image" Target="../media/image2.png"/><Relationship Id="rId10" Type="http://schemas.openxmlformats.org/officeDocument/2006/relationships/image" Target="../media/image151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5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4.png"/><Relationship Id="rId6" Type="http://schemas.openxmlformats.org/officeDocument/2006/relationships/image" Target="../media/image95.png"/><Relationship Id="rId7" Type="http://schemas.openxmlformats.org/officeDocument/2006/relationships/hyperlink" Target="http://seminars.1c-bitrix.ru/" TargetMode="External"/><Relationship Id="rId8" Type="http://schemas.openxmlformats.org/officeDocument/2006/relationships/image" Target="../media/image152.png"/><Relationship Id="rId9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6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png"/><Relationship Id="rId4" Type="http://schemas.openxmlformats.org/officeDocument/2006/relationships/image" Target="../media/image155.png"/><Relationship Id="rId5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3.jpe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jpeg"/><Relationship Id="rId4" Type="http://schemas.openxmlformats.org/officeDocument/2006/relationships/image" Target="../media/image6.png"/><Relationship Id="rId5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4.png"/><Relationship Id="rId6" Type="http://schemas.openxmlformats.org/officeDocument/2006/relationships/image" Target="../media/image18.png"/><Relationship Id="rId7" Type="http://schemas.openxmlformats.org/officeDocument/2006/relationships/image" Target="../media/image2.png"/><Relationship Id="rId8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4" Type="http://schemas.openxmlformats.org/officeDocument/2006/relationships/image" Target="../media/image4.png"/><Relationship Id="rId5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4.png"/><Relationship Id="rId5" Type="http://schemas.openxmlformats.org/officeDocument/2006/relationships/image" Target="../media/image2.png"/><Relationship Id="rId6" Type="http://schemas.openxmlformats.org/officeDocument/2006/relationships/image" Target="../media/image22.png"/><Relationship Id="rId7" Type="http://schemas.openxmlformats.org/officeDocument/2006/relationships/image" Target="../media/image6.png"/><Relationship Id="rId8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4" Type="http://schemas.openxmlformats.org/officeDocument/2006/relationships/image" Target="../media/image4.png"/><Relationship Id="rId5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24.png"/><Relationship Id="rId5" Type="http://schemas.openxmlformats.org/officeDocument/2006/relationships/image" Target="../media/image25.png"/><Relationship Id="rId6" Type="http://schemas.openxmlformats.org/officeDocument/2006/relationships/image" Target="../media/image2.png"/><Relationship Id="rId7" Type="http://schemas.openxmlformats.org/officeDocument/2006/relationships/image" Target="../media/image6.png"/><Relationship Id="rId8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4.png"/><Relationship Id="rId5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4" Type="http://schemas.openxmlformats.org/officeDocument/2006/relationships/image" Target="../media/image27.png"/><Relationship Id="rId5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4.png"/><Relationship Id="rId6" Type="http://schemas.openxmlformats.org/officeDocument/2006/relationships/image" Target="../media/image2.png"/><Relationship Id="rId7" Type="http://schemas.openxmlformats.org/officeDocument/2006/relationships/image" Target="../media/image28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4.png"/><Relationship Id="rId6" Type="http://schemas.openxmlformats.org/officeDocument/2006/relationships/image" Target="../media/image2.png"/><Relationship Id="rId7" Type="http://schemas.openxmlformats.org/officeDocument/2006/relationships/image" Target="../media/image29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Relationship Id="rId3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4" Type="http://schemas.openxmlformats.org/officeDocument/2006/relationships/image" Target="../media/image27.png"/><Relationship Id="rId5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4.png"/><Relationship Id="rId6" Type="http://schemas.openxmlformats.org/officeDocument/2006/relationships/image" Target="../media/image2.png"/><Relationship Id="rId7" Type="http://schemas.openxmlformats.org/officeDocument/2006/relationships/image" Target="../media/image32.png"/><Relationship Id="rId8" Type="http://schemas.openxmlformats.org/officeDocument/2006/relationships/image" Target="../media/image33.png"/><Relationship Id="rId9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4.png"/><Relationship Id="rId6" Type="http://schemas.openxmlformats.org/officeDocument/2006/relationships/image" Target="../media/image2.png"/><Relationship Id="rId7" Type="http://schemas.openxmlformats.org/officeDocument/2006/relationships/image" Target="../media/image35.png"/><Relationship Id="rId8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4.png"/><Relationship Id="rId6" Type="http://schemas.openxmlformats.org/officeDocument/2006/relationships/image" Target="../media/image37.png"/><Relationship Id="rId7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4.png"/><Relationship Id="rId6" Type="http://schemas.openxmlformats.org/officeDocument/2006/relationships/image" Target="../media/image38.png"/><Relationship Id="rId7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4.png"/><Relationship Id="rId7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4.png"/><Relationship Id="rId6" Type="http://schemas.openxmlformats.org/officeDocument/2006/relationships/image" Target="../media/image39.png"/><Relationship Id="rId7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4.png"/><Relationship Id="rId6" Type="http://schemas.openxmlformats.org/officeDocument/2006/relationships/image" Target="../media/image40.png"/><Relationship Id="rId7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4.png"/><Relationship Id="rId6" Type="http://schemas.openxmlformats.org/officeDocument/2006/relationships/image" Target="../media/image41.png"/><Relationship Id="rId7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4.png"/><Relationship Id="rId6" Type="http://schemas.openxmlformats.org/officeDocument/2006/relationships/image" Target="../media/image42.png"/><Relationship Id="rId7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4.png"/><Relationship Id="rId6" Type="http://schemas.openxmlformats.org/officeDocument/2006/relationships/image" Target="../media/image43.png"/><Relationship Id="rId7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4" Type="http://schemas.openxmlformats.org/officeDocument/2006/relationships/image" Target="../media/image2.png"/><Relationship Id="rId5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4" Type="http://schemas.openxmlformats.org/officeDocument/2006/relationships/image" Target="../media/image27.png"/><Relationship Id="rId5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4.png"/><Relationship Id="rId6" Type="http://schemas.openxmlformats.org/officeDocument/2006/relationships/image" Target="../media/image46.png"/><Relationship Id="rId7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4.png"/><Relationship Id="rId6" Type="http://schemas.openxmlformats.org/officeDocument/2006/relationships/image" Target="../media/image2.png"/><Relationship Id="rId7" Type="http://schemas.openxmlformats.org/officeDocument/2006/relationships/image" Target="../media/image47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4.png"/><Relationship Id="rId6" Type="http://schemas.openxmlformats.org/officeDocument/2006/relationships/image" Target="../media/image19.png"/><Relationship Id="rId7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4.png"/><Relationship Id="rId7" Type="http://schemas.openxmlformats.org/officeDocument/2006/relationships/image" Target="../media/image49.png"/><Relationship Id="rId8" Type="http://schemas.openxmlformats.org/officeDocument/2006/relationships/image" Target="../media/image50.png"/><Relationship Id="rId9" Type="http://schemas.openxmlformats.org/officeDocument/2006/relationships/image" Target="../media/image51.png"/><Relationship Id="rId10" Type="http://schemas.openxmlformats.org/officeDocument/2006/relationships/image" Target="../media/image5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4" Type="http://schemas.openxmlformats.org/officeDocument/2006/relationships/image" Target="../media/image27.png"/><Relationship Id="rId5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9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4.png"/><Relationship Id="rId6" Type="http://schemas.openxmlformats.org/officeDocument/2006/relationships/image" Target="../media/image2.png"/><Relationship Id="rId7" Type="http://schemas.openxmlformats.org/officeDocument/2006/relationships/image" Target="../media/image54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0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4.png"/><Relationship Id="rId5" Type="http://schemas.openxmlformats.org/officeDocument/2006/relationships/image" Target="../media/image22.png"/><Relationship Id="rId6" Type="http://schemas.openxmlformats.org/officeDocument/2006/relationships/image" Target="../media/image6.png"/><Relationship Id="rId7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5.png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7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4.png"/><Relationship Id="rId7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4.png"/><Relationship Id="rId7" Type="http://schemas.openxmlformats.org/officeDocument/2006/relationships/image" Target="../media/image57.png"/><Relationship Id="rId8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4.png"/><Relationship Id="rId6" Type="http://schemas.openxmlformats.org/officeDocument/2006/relationships/image" Target="../media/image58.png"/><Relationship Id="rId7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4.png"/><Relationship Id="rId6" Type="http://schemas.openxmlformats.org/officeDocument/2006/relationships/image" Target="../media/image59.png"/><Relationship Id="rId7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5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4.png"/><Relationship Id="rId6" Type="http://schemas.openxmlformats.org/officeDocument/2006/relationships/image" Target="../media/image60.png"/><Relationship Id="rId7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4.png"/><Relationship Id="rId6" Type="http://schemas.openxmlformats.org/officeDocument/2006/relationships/image" Target="../media/image61.png"/><Relationship Id="rId7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4" Type="http://schemas.openxmlformats.org/officeDocument/2006/relationships/image" Target="../media/image4.png"/><Relationship Id="rId5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8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63.png"/><Relationship Id="rId5" Type="http://schemas.openxmlformats.org/officeDocument/2006/relationships/image" Target="../media/image2.png"/><Relationship Id="rId6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9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4.png"/><Relationship Id="rId5" Type="http://schemas.openxmlformats.org/officeDocument/2006/relationships/image" Target="../media/image64.png"/><Relationship Id="rId6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4" Type="http://schemas.openxmlformats.org/officeDocument/2006/relationships/image" Target="../media/image2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6.png"/><Relationship Id="rId5" Type="http://schemas.openxmlformats.org/officeDocument/2006/relationships/image" Target="../media/image5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4.png"/><Relationship Id="rId6" Type="http://schemas.openxmlformats.org/officeDocument/2006/relationships/image" Target="../media/image66.png"/><Relationship Id="rId7" Type="http://schemas.openxmlformats.org/officeDocument/2006/relationships/image" Target="../media/image67.png"/><Relationship Id="rId8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4.png"/><Relationship Id="rId5" Type="http://schemas.openxmlformats.org/officeDocument/2006/relationships/image" Target="../media/image68.png"/><Relationship Id="rId6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4.png"/><Relationship Id="rId6" Type="http://schemas.openxmlformats.org/officeDocument/2006/relationships/image" Target="../media/image2.png"/><Relationship Id="rId7" Type="http://schemas.openxmlformats.org/officeDocument/2006/relationships/image" Target="../media/image69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4.png"/><Relationship Id="rId6" Type="http://schemas.openxmlformats.org/officeDocument/2006/relationships/image" Target="../media/image70.png"/><Relationship Id="rId7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4" Type="http://schemas.openxmlformats.org/officeDocument/2006/relationships/image" Target="../media/image27.png"/><Relationship Id="rId5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4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4.png"/><Relationship Id="rId7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5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4.png"/><Relationship Id="rId6" Type="http://schemas.openxmlformats.org/officeDocument/2006/relationships/image" Target="../media/image73.png"/><Relationship Id="rId7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4.png"/><Relationship Id="rId7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4.png"/><Relationship Id="rId7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8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4" Type="http://schemas.openxmlformats.org/officeDocument/2006/relationships/image" Target="../media/image77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4.png"/><Relationship Id="rId8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5.png"/><Relationship Id="rId5" Type="http://schemas.openxmlformats.org/officeDocument/2006/relationships/image" Target="../media/image8.png"/><Relationship Id="rId6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4" Type="http://schemas.openxmlformats.org/officeDocument/2006/relationships/image" Target="../media/image27.png"/><Relationship Id="rId5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0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4" Type="http://schemas.openxmlformats.org/officeDocument/2006/relationships/image" Target="../media/image5.png"/><Relationship Id="rId5" Type="http://schemas.openxmlformats.org/officeDocument/2006/relationships/image" Target="../media/image27.png"/><Relationship Id="rId6" Type="http://schemas.openxmlformats.org/officeDocument/2006/relationships/image" Target="../media/image6.png"/><Relationship Id="rId7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4.png"/><Relationship Id="rId6" Type="http://schemas.openxmlformats.org/officeDocument/2006/relationships/image" Target="../media/image2.png"/><Relationship Id="rId7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0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82.png"/><Relationship Id="rId5" Type="http://schemas.openxmlformats.org/officeDocument/2006/relationships/image" Target="../media/image83.png"/><Relationship Id="rId6" Type="http://schemas.openxmlformats.org/officeDocument/2006/relationships/image" Target="../media/image6.png"/><Relationship Id="rId7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82.png"/><Relationship Id="rId5" Type="http://schemas.openxmlformats.org/officeDocument/2006/relationships/image" Target="../media/image6.png"/><Relationship Id="rId6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3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84.png"/><Relationship Id="rId5" Type="http://schemas.openxmlformats.org/officeDocument/2006/relationships/image" Target="../media/image6.png"/><Relationship Id="rId6" Type="http://schemas.openxmlformats.org/officeDocument/2006/relationships/image" Target="../media/image4.png"/><Relationship Id="rId7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4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85.png"/><Relationship Id="rId5" Type="http://schemas.openxmlformats.org/officeDocument/2006/relationships/image" Target="../media/image6.png"/><Relationship Id="rId6" Type="http://schemas.openxmlformats.org/officeDocument/2006/relationships/image" Target="../media/image4.png"/><Relationship Id="rId7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5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4" Type="http://schemas.openxmlformats.org/officeDocument/2006/relationships/image" Target="../media/image27.png"/><Relationship Id="rId5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6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4" Type="http://schemas.openxmlformats.org/officeDocument/2006/relationships/image" Target="../media/image89.jpeg"/><Relationship Id="rId5" Type="http://schemas.openxmlformats.org/officeDocument/2006/relationships/image" Target="../media/image90.jpe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7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4.png"/><Relationship Id="rId6" Type="http://schemas.openxmlformats.org/officeDocument/2006/relationships/image" Target="../media/image91.jpeg"/><Relationship Id="rId7" Type="http://schemas.openxmlformats.org/officeDocument/2006/relationships/image" Target="../media/image92.png"/><Relationship Id="rId8" Type="http://schemas.openxmlformats.org/officeDocument/2006/relationships/image" Target="../media/image93.png"/><Relationship Id="rId9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14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4" Type="http://schemas.openxmlformats.org/officeDocument/2006/relationships/image" Target="../media/image89.jpeg"/><Relationship Id="rId5" Type="http://schemas.openxmlformats.org/officeDocument/2006/relationships/image" Target="../media/image90.jpe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7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5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4.png"/><Relationship Id="rId6" Type="http://schemas.openxmlformats.org/officeDocument/2006/relationships/image" Target="../media/image9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6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4.png"/><Relationship Id="rId6" Type="http://schemas.openxmlformats.org/officeDocument/2006/relationships/image" Target="../media/image9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8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4.png"/><Relationship Id="rId7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8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4" Type="http://schemas.openxmlformats.org/officeDocument/2006/relationships/image" Target="../media/image27.png"/><Relationship Id="rId5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9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4.png"/><Relationship Id="rId5" Type="http://schemas.openxmlformats.org/officeDocument/2006/relationships/image" Target="../media/image102.jpeg"/><Relationship Id="rId6" Type="http://schemas.openxmlformats.org/officeDocument/2006/relationships/image" Target="../media/image103.jpeg"/><Relationship Id="rId7" Type="http://schemas.openxmlformats.org/officeDocument/2006/relationships/image" Target="../media/image104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4" Type="http://schemas.openxmlformats.org/officeDocument/2006/relationships/image" Target="../media/image27.png"/><Relationship Id="rId5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0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4.png"/><Relationship Id="rId6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6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4" Type="http://schemas.openxmlformats.org/officeDocument/2006/relationships/image" Target="../media/image2.png"/><Relationship Id="rId5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4" Type="http://schemas.openxmlformats.org/officeDocument/2006/relationships/image" Target="../media/image2.png"/><Relationship Id="rId5" Type="http://schemas.openxmlformats.org/officeDocument/2006/relationships/image" Target="../media/image109.png"/><Relationship Id="rId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1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0.jpe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4" Type="http://schemas.openxmlformats.org/officeDocument/2006/relationships/image" Target="../media/image112.png"/><Relationship Id="rId5" Type="http://schemas.openxmlformats.org/officeDocument/2006/relationships/image" Target="../media/image4.png"/><Relationship Id="rId6" Type="http://schemas.openxmlformats.org/officeDocument/2006/relationships/image" Target="../media/image2.png"/><Relationship Id="rId7" Type="http://schemas.openxmlformats.org/officeDocument/2006/relationships/image" Target="../media/image11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4" Type="http://schemas.openxmlformats.org/officeDocument/2006/relationships/image" Target="../media/image115.png"/><Relationship Id="rId5" Type="http://schemas.openxmlformats.org/officeDocument/2006/relationships/image" Target="../media/image6.png"/><Relationship Id="rId6" Type="http://schemas.openxmlformats.org/officeDocument/2006/relationships/image" Target="../media/image5.png"/><Relationship Id="rId7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3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4" Type="http://schemas.openxmlformats.org/officeDocument/2006/relationships/image" Target="../media/image117.png"/><Relationship Id="rId5" Type="http://schemas.openxmlformats.org/officeDocument/2006/relationships/image" Target="../media/image27.png"/><Relationship Id="rId6" Type="http://schemas.openxmlformats.org/officeDocument/2006/relationships/image" Target="../media/image6.png"/><Relationship Id="rId7" Type="http://schemas.openxmlformats.org/officeDocument/2006/relationships/image" Target="../media/image5.png"/><Relationship Id="rId8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4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4" Type="http://schemas.openxmlformats.org/officeDocument/2006/relationships/image" Target="../media/image6.png"/><Relationship Id="rId5" Type="http://schemas.openxmlformats.org/officeDocument/2006/relationships/image" Target="../media/image5.png"/><Relationship Id="rId6" Type="http://schemas.openxmlformats.org/officeDocument/2006/relationships/image" Target="../media/image4.png"/><Relationship Id="rId7" Type="http://schemas.openxmlformats.org/officeDocument/2006/relationships/image" Target="../media/image119.png"/><Relationship Id="rId8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5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4.png"/><Relationship Id="rId7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6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1.jpe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4.png"/><Relationship Id="rId6" Type="http://schemas.openxmlformats.org/officeDocument/2006/relationships/image" Target="../media/image12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2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4.png"/><Relationship Id="rId5" Type="http://schemas.openxmlformats.org/officeDocument/2006/relationships/image" Target="../media/image10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4.png"/><Relationship Id="rId5" Type="http://schemas.openxmlformats.org/officeDocument/2006/relationships/image" Target="../media/image6.png"/><Relationship Id="rId6" Type="http://schemas.openxmlformats.org/officeDocument/2006/relationships/image" Target="../media/image5.png"/><Relationship Id="rId7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4.png"/><Relationship Id="rId5" Type="http://schemas.openxmlformats.org/officeDocument/2006/relationships/image" Target="../media/image124.png"/><Relationship Id="rId6" Type="http://schemas.openxmlformats.org/officeDocument/2006/relationships/image" Target="../media/image12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4.png"/><Relationship Id="rId5" Type="http://schemas.openxmlformats.org/officeDocument/2006/relationships/image" Target="../media/image125.png"/><Relationship Id="rId6" Type="http://schemas.openxmlformats.org/officeDocument/2006/relationships/image" Target="../media/image12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5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4.png"/><Relationship Id="rId5" Type="http://schemas.openxmlformats.org/officeDocument/2006/relationships/image" Target="../media/image125.png"/><Relationship Id="rId6" Type="http://schemas.openxmlformats.org/officeDocument/2006/relationships/image" Target="../media/image12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5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4.png"/><Relationship Id="rId5" Type="http://schemas.openxmlformats.org/officeDocument/2006/relationships/image" Target="../media/image13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4" Type="http://schemas.openxmlformats.org/officeDocument/2006/relationships/hyperlink" Target="http://www.1c-bitrix.ru/support/" TargetMode="External"/><Relationship Id="rId5" Type="http://schemas.openxmlformats.org/officeDocument/2006/relationships/image" Target="../media/image27.png"/><Relationship Id="rId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7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4" Type="http://schemas.openxmlformats.org/officeDocument/2006/relationships/image" Target="../media/image109.png"/><Relationship Id="rId5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8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4" Type="http://schemas.openxmlformats.org/officeDocument/2006/relationships/image" Target="../media/image109.png"/><Relationship Id="rId5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9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4" Type="http://schemas.openxmlformats.org/officeDocument/2006/relationships/image" Target="../media/image135.png"/><Relationship Id="rId5" Type="http://schemas.openxmlformats.org/officeDocument/2006/relationships/image" Target="../media/image95.png"/><Relationship Id="rId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-11431" y="2348880"/>
            <a:ext cx="9155431" cy="2160240"/>
          </a:xfrm>
          <a:prstGeom prst="rect">
            <a:avLst/>
          </a:prstGeom>
          <a:solidFill>
            <a:srgbClr val="326098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Заголовок 1"/>
          <p:cNvSpPr txBox="1">
            <a:spLocks/>
          </p:cNvSpPr>
          <p:nvPr/>
        </p:nvSpPr>
        <p:spPr bwMode="auto">
          <a:xfrm>
            <a:off x="179512" y="2857500"/>
            <a:ext cx="8307208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ru-RU" sz="4000" dirty="0" smtClean="0">
                <a:solidFill>
                  <a:schemeClr val="bg1"/>
                </a:solidFill>
              </a:rPr>
              <a:t>1С-Битрикс: Корпоративный портал</a:t>
            </a:r>
            <a:endParaRPr lang="ru-RU" sz="4000" dirty="0">
              <a:solidFill>
                <a:schemeClr val="bg1"/>
              </a:solidFill>
            </a:endParaRPr>
          </a:p>
        </p:txBody>
      </p:sp>
      <p:pic>
        <p:nvPicPr>
          <p:cNvPr id="14" name="Picture 2" descr="C:\Users\Natalia\Documents\Для презентаций\stickers-bullet\sticker-left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9735" y="238450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Прямоугольник 3"/>
          <p:cNvSpPr>
            <a:spLocks noChangeArrowheads="1"/>
          </p:cNvSpPr>
          <p:nvPr/>
        </p:nvSpPr>
        <p:spPr bwMode="auto">
          <a:xfrm>
            <a:off x="3700463" y="4902259"/>
            <a:ext cx="532765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/>
            <a:r>
              <a:rPr lang="ru-RU" sz="2400" dirty="0" smtClean="0"/>
              <a:t>от эффективности сотрудника к эффективности компании</a:t>
            </a:r>
            <a:endParaRPr lang="ru-RU" sz="24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зображение 2" descr="10110098_l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512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 bwMode="auto">
          <a:xfrm>
            <a:off x="0" y="4653136"/>
            <a:ext cx="9144000" cy="2204864"/>
          </a:xfrm>
          <a:prstGeom prst="rect">
            <a:avLst/>
          </a:prstGeom>
          <a:solidFill>
            <a:srgbClr val="FFFFFF">
              <a:alpha val="79000"/>
            </a:srgb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12" name="Picture 2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5172366"/>
            <a:ext cx="432048" cy="432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821035" y="5085184"/>
            <a:ext cx="824440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/>
              <a:t>Общение с коллегами – через веб-</a:t>
            </a:r>
            <a:r>
              <a:rPr lang="ru-RU" sz="2800" dirty="0" err="1" smtClean="0"/>
              <a:t>мессенджер</a:t>
            </a:r>
            <a:r>
              <a:rPr lang="ru-RU" sz="2800" dirty="0" smtClean="0"/>
              <a:t> в корпоративном портале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260041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147321"/>
            <a:ext cx="3975864" cy="24079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9146" y="1205719"/>
            <a:ext cx="3867637" cy="23384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569932"/>
            <a:ext cx="3975864" cy="7951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7556" y="3561397"/>
            <a:ext cx="3860192" cy="7720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79511" y="5059579"/>
            <a:ext cx="8964489" cy="673677"/>
          </a:xfrm>
        </p:spPr>
        <p:txBody>
          <a:bodyPr/>
          <a:lstStyle/>
          <a:p>
            <a:pPr algn="l" eaLnBrk="1" hangingPunct="1"/>
            <a:r>
              <a:rPr lang="ru-RU" sz="3600" dirty="0" smtClean="0">
                <a:solidFill>
                  <a:srgbClr val="00091A"/>
                </a:solidFill>
                <a:latin typeface="Calibri" pitchFamily="34" charset="0"/>
                <a:cs typeface="Calibri" pitchFamily="34" charset="0"/>
              </a:rPr>
              <a:t>На платформе «1С-Битрикс» работает более 60 000 веб-проектов.</a:t>
            </a:r>
            <a:endParaRPr lang="en-US" sz="3600" dirty="0" smtClean="0">
              <a:solidFill>
                <a:srgbClr val="00091A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>
          <a:xfrm>
            <a:off x="0" y="38099"/>
            <a:ext cx="9143999" cy="98072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66700" algn="l"/>
            <a:r>
              <a:rPr lang="ru-RU" sz="2000" dirty="0" smtClean="0">
                <a:solidFill>
                  <a:schemeClr val="bg1">
                    <a:lumMod val="65000"/>
                  </a:schemeClr>
                </a:solidFill>
              </a:rPr>
              <a:t>Быстро. Просто. Эффективно.</a:t>
            </a:r>
            <a:endParaRPr lang="en-US" sz="1800" dirty="0" smtClean="0">
              <a:solidFill>
                <a:schemeClr val="bg1">
                  <a:lumMod val="65000"/>
                </a:schemeClr>
              </a:solidFill>
              <a:latin typeface="Verdana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9" name="Rectangle 25"/>
          <p:cNvSpPr>
            <a:spLocks noChangeArrowheads="1"/>
          </p:cNvSpPr>
          <p:nvPr/>
        </p:nvSpPr>
        <p:spPr bwMode="auto">
          <a:xfrm>
            <a:off x="254000" y="3025775"/>
            <a:ext cx="3471863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20000"/>
              </a:spcBef>
            </a:pPr>
            <a:endParaRPr lang="ru-RU">
              <a:latin typeface="Verdana" pitchFamily="34" charset="0"/>
            </a:endParaRPr>
          </a:p>
        </p:txBody>
      </p:sp>
      <p:pic>
        <p:nvPicPr>
          <p:cNvPr id="8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83820" y="11273"/>
            <a:ext cx="5996882" cy="997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 smtClean="0"/>
              <a:t>Тиражные решения</a:t>
            </a:r>
            <a:endParaRPr lang="en-US" sz="2800" b="1" dirty="0" smtClean="0">
              <a:latin typeface="Verdana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8980" y="1648189"/>
            <a:ext cx="4061270" cy="420131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628800"/>
            <a:ext cx="4120866" cy="4262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724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2"/>
          <p:cNvSpPr txBox="1">
            <a:spLocks noChangeArrowheads="1"/>
          </p:cNvSpPr>
          <p:nvPr/>
        </p:nvSpPr>
        <p:spPr>
          <a:xfrm>
            <a:off x="3948123" y="1344642"/>
            <a:ext cx="5094277" cy="9973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400" b="1" dirty="0" smtClean="0"/>
              <a:t>1С-Битрикс: Управление сайтом</a:t>
            </a:r>
            <a:endParaRPr lang="en-US" sz="2000" b="1" dirty="0" smtClean="0">
              <a:latin typeface="Verdana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966344" y="2192486"/>
            <a:ext cx="4968552" cy="39087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latin typeface="+mj-lt"/>
              </a:rPr>
              <a:t>профессиональная система </a:t>
            </a:r>
            <a:r>
              <a:rPr lang="ru-RU" sz="2000" dirty="0">
                <a:latin typeface="+mj-lt"/>
              </a:rPr>
              <a:t>управления веб-проектами для </a:t>
            </a:r>
            <a:r>
              <a:rPr lang="ru-RU" sz="2000" dirty="0" smtClean="0">
                <a:latin typeface="+mj-lt"/>
              </a:rPr>
              <a:t>создания:</a:t>
            </a:r>
            <a:endParaRPr lang="ru-RU" sz="2000" dirty="0">
              <a:latin typeface="+mj-lt"/>
            </a:endParaRPr>
          </a:p>
          <a:p>
            <a:endParaRPr lang="ru-RU" sz="2000" dirty="0">
              <a:latin typeface="+mj-lt"/>
            </a:endParaRPr>
          </a:p>
          <a:p>
            <a:pPr marL="800100" lvl="1" indent="-342900">
              <a:buBlip>
                <a:blip r:embed="rId5"/>
              </a:buBlip>
            </a:pPr>
            <a:r>
              <a:rPr lang="ru-RU" sz="2000" dirty="0">
                <a:latin typeface="+mj-lt"/>
              </a:rPr>
              <a:t>корпоративных </a:t>
            </a:r>
            <a:r>
              <a:rPr lang="ru-RU" sz="2000" dirty="0" smtClean="0">
                <a:latin typeface="+mj-lt"/>
              </a:rPr>
              <a:t>сайтов</a:t>
            </a:r>
          </a:p>
          <a:p>
            <a:pPr marL="800100" lvl="1" indent="-342900">
              <a:buBlip>
                <a:blip r:embed="rId5"/>
              </a:buBlip>
            </a:pPr>
            <a:r>
              <a:rPr lang="ru-RU" sz="2000" dirty="0" smtClean="0">
                <a:latin typeface="+mj-lt"/>
              </a:rPr>
              <a:t>интернет-магазинов</a:t>
            </a:r>
            <a:endParaRPr lang="ru-RU" sz="2000" dirty="0">
              <a:latin typeface="+mj-lt"/>
            </a:endParaRPr>
          </a:p>
          <a:p>
            <a:pPr marL="800100" lvl="1" indent="-342900">
              <a:buBlip>
                <a:blip r:embed="rId5"/>
              </a:buBlip>
            </a:pPr>
            <a:r>
              <a:rPr lang="ru-RU" sz="2000" dirty="0">
                <a:latin typeface="+mj-lt"/>
              </a:rPr>
              <a:t>информационных порталов</a:t>
            </a:r>
          </a:p>
          <a:p>
            <a:pPr marL="800100" lvl="1" indent="-342900">
              <a:buBlip>
                <a:blip r:embed="rId5"/>
              </a:buBlip>
            </a:pPr>
            <a:r>
              <a:rPr lang="ru-RU" sz="2000" dirty="0">
                <a:latin typeface="+mj-lt"/>
              </a:rPr>
              <a:t>онлайн-сообществ</a:t>
            </a:r>
          </a:p>
          <a:p>
            <a:pPr marL="800100" lvl="1" indent="-342900">
              <a:buBlip>
                <a:blip r:embed="rId5"/>
              </a:buBlip>
            </a:pPr>
            <a:r>
              <a:rPr lang="ru-RU" sz="2000" dirty="0">
                <a:latin typeface="+mj-lt"/>
              </a:rPr>
              <a:t>социальных сетей </a:t>
            </a:r>
            <a:endParaRPr lang="ru-RU" sz="2000" dirty="0" smtClean="0">
              <a:latin typeface="+mj-lt"/>
            </a:endParaRPr>
          </a:p>
          <a:p>
            <a:pPr marL="800100" lvl="1" indent="-342900">
              <a:buBlip>
                <a:blip r:embed="rId5"/>
              </a:buBlip>
            </a:pPr>
            <a:r>
              <a:rPr lang="ru-RU" sz="2000" dirty="0" smtClean="0">
                <a:latin typeface="+mj-lt"/>
              </a:rPr>
              <a:t>и </a:t>
            </a:r>
            <a:r>
              <a:rPr lang="ru-RU" sz="2000" dirty="0">
                <a:latin typeface="+mj-lt"/>
              </a:rPr>
              <a:t>других </a:t>
            </a:r>
            <a:r>
              <a:rPr lang="ru-RU" sz="2000" dirty="0" smtClean="0">
                <a:latin typeface="+mj-lt"/>
              </a:rPr>
              <a:t>сайтов</a:t>
            </a:r>
          </a:p>
          <a:p>
            <a:endParaRPr lang="ru-RU" sz="2000" dirty="0" smtClean="0">
              <a:latin typeface="+mj-lt"/>
            </a:endParaRPr>
          </a:p>
          <a:p>
            <a:endParaRPr lang="ru-RU" sz="2000" dirty="0">
              <a:latin typeface="+mj-lt"/>
            </a:endParaRPr>
          </a:p>
          <a:p>
            <a:r>
              <a:rPr lang="en-US" sz="2800" u="sng" dirty="0" smtClean="0">
                <a:solidFill>
                  <a:srgbClr val="C00000"/>
                </a:solidFill>
                <a:latin typeface="+mj-lt"/>
              </a:rPr>
              <a:t>www.1c-bitrix.ru</a:t>
            </a:r>
            <a:endParaRPr lang="ru-RU" sz="2800" u="sng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0" y="38099"/>
            <a:ext cx="9143999" cy="98072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66700" algn="l"/>
            <a:r>
              <a:rPr lang="ru-RU" sz="2000" dirty="0" smtClean="0">
                <a:solidFill>
                  <a:schemeClr val="bg1">
                    <a:lumMod val="65000"/>
                  </a:schemeClr>
                </a:solidFill>
              </a:rPr>
              <a:t>Быстро. Просто. Эффективно.</a:t>
            </a:r>
            <a:endParaRPr lang="en-US" sz="1800" dirty="0" smtClean="0">
              <a:solidFill>
                <a:schemeClr val="bg1">
                  <a:lumMod val="65000"/>
                </a:schemeClr>
              </a:solidFill>
              <a:latin typeface="Verdana" pitchFamily="34" charset="0"/>
            </a:endParaRPr>
          </a:p>
        </p:txBody>
      </p:sp>
      <p:pic>
        <p:nvPicPr>
          <p:cNvPr id="2" name="Изображение 1" descr="box-bus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1484784"/>
            <a:ext cx="3768881" cy="4005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965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6875" y="4890191"/>
            <a:ext cx="844115" cy="8871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83820" y="11273"/>
            <a:ext cx="5996882" cy="997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 smtClean="0"/>
              <a:t>Тиражные решения</a:t>
            </a:r>
            <a:endParaRPr lang="en-US" sz="2800" b="1" dirty="0" smtClean="0">
              <a:latin typeface="Verdana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45468" y="1281584"/>
            <a:ext cx="831371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+mj-lt"/>
              </a:rPr>
              <a:t>«1С-Битрикс» предлагает тиражные решения, разработанные на основе продукта «1С-Битрикс: </a:t>
            </a:r>
            <a:r>
              <a:rPr lang="ru-RU" sz="2000" dirty="0" smtClean="0">
                <a:latin typeface="+mj-lt"/>
              </a:rPr>
              <a:t>Управление сайтом».</a:t>
            </a:r>
            <a:endParaRPr lang="ru-RU" sz="2000" dirty="0">
              <a:latin typeface="+mj-lt"/>
            </a:endParaRPr>
          </a:p>
        </p:txBody>
      </p:sp>
      <p:pic>
        <p:nvPicPr>
          <p:cNvPr id="14" name="Picture 4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737" y="1389674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644" y="2214564"/>
            <a:ext cx="1050527" cy="1174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849486"/>
            <a:ext cx="1044311" cy="1056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651860"/>
            <a:ext cx="1019446" cy="10007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2631" y="2376184"/>
            <a:ext cx="870259" cy="10132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6" name="Picture 8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2631" y="3751318"/>
            <a:ext cx="1044311" cy="9013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778499" y="2659102"/>
            <a:ext cx="289413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latin typeface="+mj-lt"/>
              </a:rPr>
              <a:t>Сайт государственной организации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1778499" y="3846225"/>
            <a:ext cx="289413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latin typeface="+mj-lt"/>
              </a:rPr>
              <a:t>Сайт </a:t>
            </a:r>
            <a:r>
              <a:rPr lang="ru-RU" sz="2000" b="1" dirty="0" smtClean="0">
                <a:latin typeface="+mj-lt"/>
              </a:rPr>
              <a:t>школы</a:t>
            </a:r>
            <a:endParaRPr lang="ru-RU" sz="2000" b="1" dirty="0">
              <a:latin typeface="+mj-lt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1778499" y="5171089"/>
            <a:ext cx="289413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latin typeface="+mj-lt"/>
              </a:rPr>
              <a:t>Сайт медицинской организации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5840540" y="2652383"/>
            <a:ext cx="331383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latin typeface="+mj-lt"/>
              </a:rPr>
              <a:t>Интернет-магазин</a:t>
            </a:r>
            <a:endParaRPr lang="ru-RU" sz="2000" b="1" dirty="0">
              <a:latin typeface="+mj-lt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5840540" y="4020438"/>
            <a:ext cx="331383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latin typeface="+mj-lt"/>
              </a:rPr>
              <a:t>Сайт конференций</a:t>
            </a:r>
            <a:endParaRPr lang="ru-RU" sz="2000" b="1" dirty="0">
              <a:latin typeface="+mj-lt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5830167" y="5146170"/>
            <a:ext cx="331383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latin typeface="+mj-lt"/>
              </a:rPr>
              <a:t>Информационный портал</a:t>
            </a:r>
            <a:endParaRPr lang="ru-RU" sz="20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238902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6" name="Picture 6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6526" y="6028916"/>
            <a:ext cx="857250" cy="552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8939" y="5144078"/>
            <a:ext cx="1230857" cy="1403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5299" name="Rectangle 25"/>
          <p:cNvSpPr>
            <a:spLocks noChangeArrowheads="1"/>
          </p:cNvSpPr>
          <p:nvPr/>
        </p:nvSpPr>
        <p:spPr bwMode="auto">
          <a:xfrm>
            <a:off x="254000" y="3025775"/>
            <a:ext cx="3471863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20000"/>
              </a:spcBef>
            </a:pPr>
            <a:endParaRPr lang="ru-RU" b="0">
              <a:latin typeface="Verdana" pitchFamily="34" charset="0"/>
            </a:endParaRPr>
          </a:p>
        </p:txBody>
      </p:sp>
      <p:pic>
        <p:nvPicPr>
          <p:cNvPr id="9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546100" y="11273"/>
            <a:ext cx="5534602" cy="997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 smtClean="0"/>
              <a:t>1С-Битрикс: </a:t>
            </a:r>
            <a:r>
              <a:rPr lang="ru-RU" sz="3200" b="1" dirty="0" err="1" smtClean="0"/>
              <a:t>Маркетплейс</a:t>
            </a:r>
            <a:endParaRPr lang="en-US" sz="2800" b="1" dirty="0" smtClean="0">
              <a:latin typeface="Verdana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50489" y="5313859"/>
            <a:ext cx="626940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0" dirty="0">
                <a:latin typeface="+mj-lt"/>
              </a:rPr>
              <a:t>В каталоге представлены бесплатные и коммерческие </a:t>
            </a:r>
            <a:r>
              <a:rPr lang="ru-RU" sz="2000" b="0" dirty="0" smtClean="0">
                <a:latin typeface="+mj-lt"/>
              </a:rPr>
              <a:t>веб-приложения, которые расширяют возможности продуктов «1С-Битрикс»</a:t>
            </a:r>
            <a:r>
              <a:rPr lang="en-US" sz="2000" b="0" dirty="0" smtClean="0">
                <a:latin typeface="+mj-lt"/>
              </a:rPr>
              <a:t>.</a:t>
            </a:r>
            <a:endParaRPr lang="ru-RU" sz="2000" b="0" dirty="0">
              <a:latin typeface="+mj-lt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184" y="1772816"/>
            <a:ext cx="3437654" cy="3174644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4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300" y="110052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1" y="1772816"/>
            <a:ext cx="4108648" cy="3191562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 Box 61"/>
          <p:cNvSpPr txBox="1">
            <a:spLocks noChangeArrowheads="1"/>
          </p:cNvSpPr>
          <p:nvPr/>
        </p:nvSpPr>
        <p:spPr bwMode="auto">
          <a:xfrm>
            <a:off x="558785" y="992922"/>
            <a:ext cx="847771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2000" dirty="0" smtClean="0">
                <a:latin typeface="+mj-lt"/>
              </a:rPr>
              <a:t>В каталоге более 700 </a:t>
            </a:r>
            <a:r>
              <a:rPr lang="ru-RU" sz="2000" dirty="0">
                <a:latin typeface="+mj-lt"/>
              </a:rPr>
              <a:t>готовых веб-приложений для сайтов и корпоративных </a:t>
            </a:r>
            <a:r>
              <a:rPr lang="ru-RU" sz="2000" dirty="0" smtClean="0">
                <a:latin typeface="+mj-lt"/>
              </a:rPr>
              <a:t>порталов.</a:t>
            </a:r>
            <a:endParaRPr lang="en-US" sz="2000" dirty="0" smtClean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650209950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9" name="Rectangle 25"/>
          <p:cNvSpPr>
            <a:spLocks noChangeArrowheads="1"/>
          </p:cNvSpPr>
          <p:nvPr/>
        </p:nvSpPr>
        <p:spPr bwMode="auto">
          <a:xfrm>
            <a:off x="254000" y="3025775"/>
            <a:ext cx="3471863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20000"/>
              </a:spcBef>
            </a:pPr>
            <a:endParaRPr lang="ru-RU" b="0">
              <a:latin typeface="Verdana" pitchFamily="34" charset="0"/>
            </a:endParaRPr>
          </a:p>
        </p:txBody>
      </p:sp>
      <p:pic>
        <p:nvPicPr>
          <p:cNvPr id="8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571028" y="152399"/>
            <a:ext cx="5509673" cy="6858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 smtClean="0"/>
              <a:t>Бесплатные семинары</a:t>
            </a:r>
            <a:endParaRPr lang="en-US" sz="2800" b="1" dirty="0" smtClean="0">
              <a:latin typeface="Verdana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80872" y="1173485"/>
            <a:ext cx="5638800" cy="4770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b="0" dirty="0">
                <a:latin typeface="+mj-lt"/>
              </a:rPr>
              <a:t>«1С-Битрикс» проводит бесплатные семинары в России и </a:t>
            </a:r>
            <a:r>
              <a:rPr lang="ru-RU" sz="1800" b="0" dirty="0" smtClean="0">
                <a:latin typeface="+mj-lt"/>
              </a:rPr>
              <a:t>Украине, а также </a:t>
            </a:r>
            <a:r>
              <a:rPr lang="ru-RU" sz="1800" b="0" dirty="0" err="1" smtClean="0">
                <a:latin typeface="+mj-lt"/>
              </a:rPr>
              <a:t>вебинары</a:t>
            </a:r>
            <a:r>
              <a:rPr lang="ru-RU" sz="1800" b="0" dirty="0" smtClean="0">
                <a:latin typeface="+mj-lt"/>
              </a:rPr>
              <a:t> (онлайн</a:t>
            </a:r>
            <a:r>
              <a:rPr lang="en-US" sz="1800" b="0" dirty="0" smtClean="0">
                <a:latin typeface="+mj-lt"/>
              </a:rPr>
              <a:t>-</a:t>
            </a:r>
            <a:r>
              <a:rPr lang="ru-RU" sz="1800" b="0" dirty="0" smtClean="0">
                <a:latin typeface="+mj-lt"/>
              </a:rPr>
              <a:t>семинары).</a:t>
            </a:r>
          </a:p>
          <a:p>
            <a:r>
              <a:rPr lang="ru-RU" sz="1800" b="0" dirty="0" smtClean="0">
                <a:latin typeface="+mj-lt"/>
              </a:rPr>
              <a:t> </a:t>
            </a:r>
            <a:endParaRPr lang="en-US" sz="1800" b="0" dirty="0" smtClean="0">
              <a:latin typeface="+mj-lt"/>
            </a:endParaRPr>
          </a:p>
          <a:p>
            <a:r>
              <a:rPr lang="ru-RU" sz="1800" b="0" dirty="0" smtClean="0">
                <a:latin typeface="+mj-lt"/>
              </a:rPr>
              <a:t>Семинары будут полезны тем, </a:t>
            </a:r>
            <a:r>
              <a:rPr lang="ru-RU" sz="1800" b="0" dirty="0">
                <a:latin typeface="+mj-lt"/>
              </a:rPr>
              <a:t>кто планирует разработку сайта, интернет-магазина или корпоративного портала. </a:t>
            </a:r>
          </a:p>
          <a:p>
            <a:endParaRPr lang="ru-RU" sz="1800" b="0" dirty="0">
              <a:latin typeface="+mj-lt"/>
            </a:endParaRPr>
          </a:p>
          <a:p>
            <a:r>
              <a:rPr lang="ru-RU" sz="1800" dirty="0">
                <a:latin typeface="+mj-lt"/>
              </a:rPr>
              <a:t>Темы семинаров:</a:t>
            </a:r>
          </a:p>
          <a:p>
            <a:endParaRPr lang="ru-RU" sz="1600" b="0" dirty="0">
              <a:latin typeface="+mj-lt"/>
            </a:endParaRPr>
          </a:p>
          <a:p>
            <a:pPr marL="622300" indent="-355600">
              <a:buBlip>
                <a:blip r:embed="rId6"/>
              </a:buBlip>
            </a:pPr>
            <a:r>
              <a:rPr lang="ru-RU" sz="1800" b="0" dirty="0">
                <a:latin typeface="+mj-lt"/>
              </a:rPr>
              <a:t>создание сайтов и управление </a:t>
            </a:r>
            <a:r>
              <a:rPr lang="ru-RU" sz="1800" b="0" dirty="0" smtClean="0">
                <a:latin typeface="+mj-lt"/>
              </a:rPr>
              <a:t>контентом</a:t>
            </a:r>
            <a:endParaRPr lang="ru-RU" sz="1800" b="0" dirty="0">
              <a:latin typeface="+mj-lt"/>
            </a:endParaRPr>
          </a:p>
          <a:p>
            <a:pPr marL="622300" indent="-355600">
              <a:buBlip>
                <a:blip r:embed="rId6"/>
              </a:buBlip>
            </a:pPr>
            <a:r>
              <a:rPr lang="ru-RU" sz="1800" b="0" dirty="0" smtClean="0">
                <a:latin typeface="+mj-lt"/>
              </a:rPr>
              <a:t>веб-</a:t>
            </a:r>
            <a:r>
              <a:rPr lang="ru-RU" sz="1800" b="0" dirty="0" err="1" smtClean="0">
                <a:latin typeface="+mj-lt"/>
              </a:rPr>
              <a:t>юзабилити</a:t>
            </a:r>
            <a:endParaRPr lang="en-US" sz="1800" b="0" dirty="0" smtClean="0">
              <a:latin typeface="+mj-lt"/>
            </a:endParaRPr>
          </a:p>
          <a:p>
            <a:pPr marL="622300" indent="-355600">
              <a:buBlip>
                <a:blip r:embed="rId6"/>
              </a:buBlip>
            </a:pPr>
            <a:r>
              <a:rPr lang="ru-RU" sz="1800" b="0" dirty="0" smtClean="0">
                <a:latin typeface="+mj-lt"/>
              </a:rPr>
              <a:t>поисковая </a:t>
            </a:r>
            <a:r>
              <a:rPr lang="ru-RU" sz="1800" b="0" dirty="0">
                <a:latin typeface="+mj-lt"/>
              </a:rPr>
              <a:t>оптимизация и продвижение </a:t>
            </a:r>
            <a:r>
              <a:rPr lang="ru-RU" sz="1800" b="0" dirty="0" smtClean="0">
                <a:latin typeface="+mj-lt"/>
              </a:rPr>
              <a:t>сайтов</a:t>
            </a:r>
            <a:endParaRPr lang="ru-RU" sz="1800" b="0" dirty="0">
              <a:latin typeface="+mj-lt"/>
            </a:endParaRPr>
          </a:p>
          <a:p>
            <a:pPr marL="622300" indent="-355600">
              <a:buBlip>
                <a:blip r:embed="rId6"/>
              </a:buBlip>
            </a:pPr>
            <a:r>
              <a:rPr lang="ru-RU" sz="1800" b="0" dirty="0">
                <a:latin typeface="+mj-lt"/>
              </a:rPr>
              <a:t>разработка </a:t>
            </a:r>
            <a:r>
              <a:rPr lang="ru-RU" sz="1800" b="0" dirty="0" smtClean="0">
                <a:latin typeface="+mj-lt"/>
              </a:rPr>
              <a:t>интернет-магазинов</a:t>
            </a:r>
            <a:endParaRPr lang="en-US" sz="1800" b="0" dirty="0" smtClean="0">
              <a:latin typeface="+mj-lt"/>
            </a:endParaRPr>
          </a:p>
          <a:p>
            <a:pPr marL="622300" indent="-355600">
              <a:buBlip>
                <a:blip r:embed="rId6"/>
              </a:buBlip>
            </a:pPr>
            <a:r>
              <a:rPr lang="ru-RU" sz="1800" b="0" dirty="0" smtClean="0">
                <a:latin typeface="+mj-lt"/>
              </a:rPr>
              <a:t>электронные </a:t>
            </a:r>
            <a:r>
              <a:rPr lang="ru-RU" sz="1800" b="0" dirty="0">
                <a:latin typeface="+mj-lt"/>
              </a:rPr>
              <a:t>платежи</a:t>
            </a:r>
          </a:p>
          <a:p>
            <a:pPr marL="622300" indent="-355600">
              <a:buBlip>
                <a:blip r:embed="rId6"/>
              </a:buBlip>
            </a:pPr>
            <a:r>
              <a:rPr lang="ru-RU" sz="1800" b="0" dirty="0">
                <a:latin typeface="+mj-lt"/>
              </a:rPr>
              <a:t>интеграция с «1С</a:t>
            </a:r>
            <a:r>
              <a:rPr lang="ru-RU" sz="1800" b="0" dirty="0" smtClean="0">
                <a:latin typeface="+mj-lt"/>
              </a:rPr>
              <a:t>»</a:t>
            </a:r>
            <a:endParaRPr lang="ru-RU" sz="1800" b="0" dirty="0">
              <a:latin typeface="+mj-lt"/>
            </a:endParaRPr>
          </a:p>
          <a:p>
            <a:pPr marL="622300" indent="-355600">
              <a:buBlip>
                <a:blip r:embed="rId6"/>
              </a:buBlip>
            </a:pPr>
            <a:r>
              <a:rPr lang="ru-RU" sz="1800" b="0" dirty="0">
                <a:latin typeface="+mj-lt"/>
              </a:rPr>
              <a:t>создание корпоративных </a:t>
            </a:r>
            <a:r>
              <a:rPr lang="ru-RU" sz="1800" b="0" dirty="0" smtClean="0">
                <a:latin typeface="+mj-lt"/>
              </a:rPr>
              <a:t>порталов</a:t>
            </a:r>
            <a:endParaRPr lang="ru-RU" sz="1800" b="0" dirty="0">
              <a:latin typeface="+mj-lt"/>
            </a:endParaRPr>
          </a:p>
          <a:p>
            <a:pPr marL="622300" indent="-355600">
              <a:buBlip>
                <a:blip r:embed="rId6"/>
              </a:buBlip>
            </a:pPr>
            <a:r>
              <a:rPr lang="ru-RU" sz="1800" b="0" dirty="0">
                <a:latin typeface="+mj-lt"/>
              </a:rPr>
              <a:t>управление внутренними </a:t>
            </a:r>
            <a:r>
              <a:rPr lang="ru-RU" sz="1800" b="0" dirty="0" smtClean="0">
                <a:latin typeface="+mj-lt"/>
              </a:rPr>
              <a:t>коммуникациями</a:t>
            </a:r>
            <a:endParaRPr lang="ru-RU" sz="1800" b="0" dirty="0">
              <a:latin typeface="+mj-lt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711032" y="1315368"/>
            <a:ext cx="2376264" cy="50167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Архангельск</a:t>
            </a:r>
          </a:p>
          <a:p>
            <a:r>
              <a:rPr lang="ru-RU" sz="1600" b="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Владивосток  </a:t>
            </a:r>
          </a:p>
          <a:p>
            <a:r>
              <a:rPr lang="ru-RU" sz="1600" b="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Донецк </a:t>
            </a:r>
          </a:p>
          <a:p>
            <a:r>
              <a:rPr lang="ru-RU" sz="1600" b="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Екатеринбург </a:t>
            </a:r>
          </a:p>
          <a:p>
            <a:r>
              <a:rPr lang="ru-RU" sz="1600" b="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Казань </a:t>
            </a:r>
          </a:p>
          <a:p>
            <a:r>
              <a:rPr lang="ru-RU" sz="1600" b="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Калининград </a:t>
            </a:r>
          </a:p>
          <a:p>
            <a:r>
              <a:rPr lang="ru-RU" sz="1600" b="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Киев </a:t>
            </a:r>
          </a:p>
          <a:p>
            <a:r>
              <a:rPr lang="ru-RU" sz="1600" b="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Краснодар </a:t>
            </a:r>
          </a:p>
          <a:p>
            <a:r>
              <a:rPr lang="ru-RU" sz="1600" b="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Красноярск </a:t>
            </a:r>
          </a:p>
          <a:p>
            <a:r>
              <a:rPr lang="ru-RU" sz="1600" b="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Москва</a:t>
            </a:r>
          </a:p>
          <a:p>
            <a:r>
              <a:rPr lang="ru-RU" sz="1600" b="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Нижний Новгород </a:t>
            </a:r>
          </a:p>
          <a:p>
            <a:r>
              <a:rPr lang="ru-RU" sz="1600" b="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Новосибирск </a:t>
            </a:r>
          </a:p>
          <a:p>
            <a:r>
              <a:rPr lang="ru-RU" sz="1600" b="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Пенза </a:t>
            </a:r>
          </a:p>
          <a:p>
            <a:r>
              <a:rPr lang="ru-RU" sz="1600" b="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Ростов-на-Дону </a:t>
            </a:r>
          </a:p>
          <a:p>
            <a:r>
              <a:rPr lang="ru-RU" sz="1600" b="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Санкт-Петербург </a:t>
            </a:r>
          </a:p>
          <a:p>
            <a:r>
              <a:rPr lang="ru-RU" sz="1600" b="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Симферополь</a:t>
            </a:r>
          </a:p>
          <a:p>
            <a:r>
              <a:rPr lang="ru-RU" sz="1600" b="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Уфа </a:t>
            </a:r>
          </a:p>
          <a:p>
            <a:r>
              <a:rPr lang="ru-RU" sz="1600" b="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Чебоксары </a:t>
            </a:r>
          </a:p>
          <a:p>
            <a:r>
              <a:rPr lang="ru-RU" sz="1600" b="0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Челябинск</a:t>
            </a:r>
            <a:endParaRPr lang="en-US" sz="1600" b="0" dirty="0" smtClean="0">
              <a:solidFill>
                <a:schemeClr val="bg1">
                  <a:lumMod val="50000"/>
                </a:schemeClr>
              </a:solidFill>
              <a:latin typeface="+mj-lt"/>
            </a:endParaRPr>
          </a:p>
          <a:p>
            <a:r>
              <a:rPr lang="ru-RU" sz="1600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и другие города</a:t>
            </a:r>
            <a:r>
              <a:rPr lang="ru-RU" sz="1600" b="0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 </a:t>
            </a:r>
            <a:endParaRPr lang="ru-RU" sz="1600" b="0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6147" name="Picture 3">
            <a:hlinkClick r:id="rId7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6091138"/>
            <a:ext cx="1514475" cy="628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4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2192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4931846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Natalia\Downloads\7753196_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48" y="0"/>
            <a:ext cx="9149048" cy="6093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Скругленный прямоугольник 3"/>
          <p:cNvSpPr/>
          <p:nvPr/>
        </p:nvSpPr>
        <p:spPr>
          <a:xfrm>
            <a:off x="-76200" y="1362161"/>
            <a:ext cx="5724128" cy="3240360"/>
          </a:xfrm>
          <a:prstGeom prst="roundRect">
            <a:avLst>
              <a:gd name="adj" fmla="val 2596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 smtClean="0">
              <a:solidFill>
                <a:schemeClr val="tx1"/>
              </a:solidFill>
            </a:endParaRPr>
          </a:p>
          <a:p>
            <a:pPr algn="ctr"/>
            <a:endParaRPr lang="ru-RU" dirty="0">
              <a:solidFill>
                <a:schemeClr val="tx1"/>
              </a:solidFill>
            </a:endParaRPr>
          </a:p>
          <a:p>
            <a:pPr algn="ctr"/>
            <a:endParaRPr lang="ru-RU" dirty="0" smtClean="0">
              <a:solidFill>
                <a:schemeClr val="tx1"/>
              </a:solidFill>
            </a:endParaRPr>
          </a:p>
          <a:p>
            <a:pPr algn="ctr"/>
            <a:endParaRPr lang="ru-RU" dirty="0">
              <a:solidFill>
                <a:schemeClr val="tx1"/>
              </a:solidFill>
            </a:endParaRPr>
          </a:p>
          <a:p>
            <a:pPr algn="ctr"/>
            <a:endParaRPr lang="ru-RU" dirty="0" smtClean="0">
              <a:solidFill>
                <a:schemeClr val="tx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39824" y="1692278"/>
            <a:ext cx="542828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5400" b="0" dirty="0" smtClean="0">
                <a:latin typeface="Calibri" pitchFamily="34" charset="0"/>
                <a:cs typeface="Calibri" pitchFamily="34" charset="0"/>
              </a:rPr>
              <a:t>Следите за нами!</a:t>
            </a:r>
            <a:endParaRPr lang="ru-RU" sz="5400" b="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00" y="2633718"/>
            <a:ext cx="665102" cy="6512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167" y="3589311"/>
            <a:ext cx="589546" cy="5895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Скругленный прямоугольник 15"/>
          <p:cNvSpPr/>
          <p:nvPr/>
        </p:nvSpPr>
        <p:spPr>
          <a:xfrm>
            <a:off x="-5048" y="5638800"/>
            <a:ext cx="9149048" cy="1219200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 smtClean="0">
              <a:solidFill>
                <a:schemeClr val="tx1"/>
              </a:solidFill>
            </a:endParaRPr>
          </a:p>
          <a:p>
            <a:pPr algn="ctr"/>
            <a:endParaRPr lang="ru-RU" dirty="0">
              <a:solidFill>
                <a:schemeClr val="tx1"/>
              </a:solidFill>
            </a:endParaRPr>
          </a:p>
          <a:p>
            <a:pPr algn="ctr"/>
            <a:endParaRPr lang="ru-RU" dirty="0" smtClean="0">
              <a:solidFill>
                <a:schemeClr val="tx1"/>
              </a:solidFill>
            </a:endParaRPr>
          </a:p>
          <a:p>
            <a:pPr algn="ctr"/>
            <a:endParaRPr lang="ru-RU" dirty="0">
              <a:solidFill>
                <a:schemeClr val="tx1"/>
              </a:solidFill>
            </a:endParaRPr>
          </a:p>
          <a:p>
            <a:pPr algn="ctr"/>
            <a:endParaRPr lang="ru-RU" dirty="0" smtClean="0">
              <a:solidFill>
                <a:schemeClr val="tx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567852" y="5962671"/>
            <a:ext cx="343658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0" u="sng" dirty="0" smtClean="0">
                <a:latin typeface="Calibri" pitchFamily="34" charset="0"/>
                <a:cs typeface="Calibri" pitchFamily="34" charset="0"/>
              </a:rPr>
              <a:t>www.1c-bitrix.ru</a:t>
            </a:r>
            <a:endParaRPr lang="ru-RU" sz="3600" b="0" u="sng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864795" y="3625377"/>
            <a:ext cx="360598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0" dirty="0">
                <a:latin typeface="Calibri" pitchFamily="34" charset="0"/>
                <a:cs typeface="Calibri" pitchFamily="34" charset="0"/>
              </a:rPr>
              <a:t>facebook.com/1CBitrix</a:t>
            </a:r>
            <a:endParaRPr lang="ru-RU" sz="2800" b="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909751" y="2700390"/>
            <a:ext cx="341773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0" dirty="0">
                <a:latin typeface="Calibri" pitchFamily="34" charset="0"/>
                <a:cs typeface="Calibri" pitchFamily="34" charset="0"/>
              </a:rPr>
              <a:t>twitter.com/1C_Bitrix</a:t>
            </a:r>
            <a:endParaRPr lang="ru-RU" sz="2800" b="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2" name="Picture 2" descr="C:\Users\Natalia\Documents\Для презентаций\stickers-bullet\sticker-lef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48" y="5769338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7123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Natalia\Downloads\9560810_m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3876" y="11875"/>
            <a:ext cx="4555587" cy="6837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5714" name="TextBox 3"/>
          <p:cNvSpPr txBox="1">
            <a:spLocks noChangeArrowheads="1"/>
          </p:cNvSpPr>
          <p:nvPr/>
        </p:nvSpPr>
        <p:spPr bwMode="auto">
          <a:xfrm>
            <a:off x="394246" y="2705100"/>
            <a:ext cx="5329882" cy="3108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sz="2800" dirty="0">
              <a:latin typeface="Calibri" pitchFamily="34" charset="0"/>
              <a:cs typeface="Calibri" pitchFamily="34" charset="0"/>
            </a:endParaRPr>
          </a:p>
          <a:p>
            <a:pPr eaLnBrk="1" hangingPunct="1"/>
            <a:r>
              <a:rPr lang="ru-RU" sz="4800" b="0" dirty="0" smtClean="0">
                <a:latin typeface="Calibri" pitchFamily="34" charset="0"/>
                <a:cs typeface="Calibri" pitchFamily="34" charset="0"/>
              </a:rPr>
              <a:t>8-800-250-18-60</a:t>
            </a:r>
          </a:p>
          <a:p>
            <a:pPr eaLnBrk="1" hangingPunct="1"/>
            <a:endParaRPr lang="en-US" sz="2400" dirty="0">
              <a:latin typeface="Calibri" pitchFamily="34" charset="0"/>
              <a:cs typeface="Calibri" pitchFamily="34" charset="0"/>
            </a:endParaRPr>
          </a:p>
          <a:p>
            <a:pPr eaLnBrk="1" hangingPunct="1"/>
            <a:r>
              <a:rPr lang="en-US" sz="3200" b="0" u="sng" dirty="0" smtClean="0">
                <a:latin typeface="Calibri" pitchFamily="34" charset="0"/>
                <a:cs typeface="Calibri" pitchFamily="34" charset="0"/>
              </a:rPr>
              <a:t>info@1c-bitrix.ru</a:t>
            </a:r>
            <a:endParaRPr lang="ru-RU" sz="3200" b="0" u="sng" dirty="0" smtClean="0">
              <a:latin typeface="Calibri" pitchFamily="34" charset="0"/>
              <a:cs typeface="Calibri" pitchFamily="34" charset="0"/>
            </a:endParaRPr>
          </a:p>
          <a:p>
            <a:pPr eaLnBrk="1" hangingPunct="1"/>
            <a:endParaRPr lang="ru-RU" sz="3200" b="0" u="sng" dirty="0">
              <a:latin typeface="Calibri" pitchFamily="34" charset="0"/>
              <a:cs typeface="Calibri" pitchFamily="34" charset="0"/>
            </a:endParaRPr>
          </a:p>
          <a:p>
            <a:pPr eaLnBrk="1" hangingPunct="1"/>
            <a:r>
              <a:rPr lang="en-US" sz="3200" b="0" u="sng" dirty="0" smtClean="0">
                <a:latin typeface="Calibri" pitchFamily="34" charset="0"/>
                <a:cs typeface="Calibri" pitchFamily="34" charset="0"/>
              </a:rPr>
              <a:t>www.1c-bitrix.ru</a:t>
            </a:r>
            <a:endParaRPr lang="ru-RU" sz="3200" b="0" u="sng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" name="TextBox 10"/>
          <p:cNvSpPr txBox="1">
            <a:spLocks noChangeArrowheads="1"/>
          </p:cNvSpPr>
          <p:nvPr/>
        </p:nvSpPr>
        <p:spPr bwMode="auto">
          <a:xfrm>
            <a:off x="394246" y="1700808"/>
            <a:ext cx="5833938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4000" b="0" dirty="0" smtClean="0">
                <a:latin typeface="Calibri" pitchFamily="34" charset="0"/>
                <a:cs typeface="Calibri" pitchFamily="34" charset="0"/>
              </a:rPr>
              <a:t>Ответим на ваши вопросы:</a:t>
            </a:r>
            <a:endParaRPr lang="en-US" sz="4400" b="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0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Natalia\Documents\Для презентаций\stickers-bullet\sticker-lef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6020928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15681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539552" y="-46783"/>
            <a:ext cx="5701628" cy="11134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100" dirty="0" smtClean="0"/>
              <a:t>Общение с коллегами</a:t>
            </a:r>
            <a:endParaRPr lang="en-US" sz="3100" dirty="0" smtClean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204864"/>
            <a:ext cx="1285527" cy="28488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698" y="391570"/>
            <a:ext cx="360040" cy="360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Изображение 8" descr="Macintosh HD:Users:natalagrihina:Desktop:скрины Б24:messenger.png"/>
          <p:cNvPicPr/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73"/>
          <a:stretch/>
        </p:blipFill>
        <p:spPr bwMode="auto">
          <a:xfrm>
            <a:off x="2051720" y="1628800"/>
            <a:ext cx="6813557" cy="4104456"/>
          </a:xfrm>
          <a:prstGeom prst="rect">
            <a:avLst/>
          </a:prstGeom>
          <a:noFill/>
          <a:ln w="9525" cap="flat" cmpd="sng" algn="ctr">
            <a:solidFill>
              <a:srgbClr val="B9CDE5"/>
            </a:solidFill>
            <a:prstDash val="solid"/>
            <a:round/>
            <a:headEnd type="none" w="med" len="med"/>
            <a:tailEnd type="none" w="med" len="med"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149298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 descr="6328147_l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096000"/>
          </a:xfrm>
          <a:prstGeom prst="rect">
            <a:avLst/>
          </a:prstGeom>
        </p:spPr>
      </p:pic>
      <p:pic>
        <p:nvPicPr>
          <p:cNvPr id="7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 bwMode="auto">
          <a:xfrm>
            <a:off x="0" y="4653136"/>
            <a:ext cx="9144000" cy="2204864"/>
          </a:xfrm>
          <a:prstGeom prst="rect">
            <a:avLst/>
          </a:prstGeom>
          <a:solidFill>
            <a:srgbClr val="FFFFFF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12" name="Picture 2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5370387"/>
            <a:ext cx="432048" cy="432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821035" y="5283205"/>
            <a:ext cx="824440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/>
              <a:t>Быстрый поиск контактов на корпоративном портале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3728377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684" y="1412776"/>
            <a:ext cx="8249756" cy="4856402"/>
          </a:xfrm>
          <a:prstGeom prst="rect">
            <a:avLst/>
          </a:prstGeom>
          <a:noFill/>
          <a:ln w="9525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29" y="35755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310"/>
          <a:stretch/>
        </p:blipFill>
        <p:spPr bwMode="auto">
          <a:xfrm>
            <a:off x="683568" y="2060848"/>
            <a:ext cx="8172400" cy="3306608"/>
          </a:xfrm>
          <a:prstGeom prst="rect">
            <a:avLst/>
          </a:prstGeom>
          <a:noFill/>
          <a:ln w="9525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2"/>
          <p:cNvSpPr txBox="1">
            <a:spLocks noChangeArrowheads="1"/>
          </p:cNvSpPr>
          <p:nvPr/>
        </p:nvSpPr>
        <p:spPr>
          <a:xfrm>
            <a:off x="467544" y="110094"/>
            <a:ext cx="4559277" cy="7712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dirty="0" smtClean="0"/>
              <a:t>Поиск контактов</a:t>
            </a:r>
            <a:r>
              <a:rPr lang="en-US" sz="3200" dirty="0" smtClean="0"/>
              <a:t> </a:t>
            </a:r>
            <a:r>
              <a:rPr lang="ru-RU" sz="3200" dirty="0" smtClean="0"/>
              <a:t>и справочник</a:t>
            </a:r>
            <a:endParaRPr lang="en-US" sz="2800" dirty="0" smtClean="0">
              <a:latin typeface="Verdana" pitchFamily="34" charset="0"/>
            </a:endParaRPr>
          </a:p>
        </p:txBody>
      </p:sp>
      <p:pic>
        <p:nvPicPr>
          <p:cNvPr id="16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6590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8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8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Аня\Downloads\7873761_m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r="10988"/>
          <a:stretch/>
        </p:blipFill>
        <p:spPr bwMode="auto">
          <a:xfrm>
            <a:off x="0" y="1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 bwMode="auto">
          <a:xfrm>
            <a:off x="0" y="4653136"/>
            <a:ext cx="9144000" cy="2204864"/>
          </a:xfrm>
          <a:prstGeom prst="rect">
            <a:avLst/>
          </a:prstGeom>
          <a:solidFill>
            <a:srgbClr val="FFFFFF">
              <a:alpha val="79000"/>
            </a:srgb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576915" y="5229200"/>
            <a:ext cx="8511954" cy="97312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600" dirty="0" smtClean="0"/>
              <a:t>Управление задачами и проектами через корпоративный портал</a:t>
            </a:r>
            <a:endParaRPr lang="en-US" sz="3600" dirty="0" smtClean="0">
              <a:latin typeface="Verdana" pitchFamily="34" charset="0"/>
            </a:endParaRPr>
          </a:p>
        </p:txBody>
      </p:sp>
      <p:pic>
        <p:nvPicPr>
          <p:cNvPr id="10" name="Picture 2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926" y="5346978"/>
            <a:ext cx="399626" cy="399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3226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412776"/>
            <a:ext cx="8468337" cy="4544933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772816"/>
            <a:ext cx="8316416" cy="37420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29" y="35755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2"/>
          <p:cNvSpPr txBox="1">
            <a:spLocks noChangeArrowheads="1"/>
          </p:cNvSpPr>
          <p:nvPr/>
        </p:nvSpPr>
        <p:spPr>
          <a:xfrm>
            <a:off x="467544" y="110094"/>
            <a:ext cx="5472608" cy="7712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dirty="0" smtClean="0"/>
              <a:t>Управление задачами и проектами</a:t>
            </a:r>
            <a:endParaRPr lang="en-US" sz="2800" dirty="0" smtClean="0">
              <a:latin typeface="Verdana" pitchFamily="34" charset="0"/>
            </a:endParaRPr>
          </a:p>
        </p:txBody>
      </p:sp>
      <p:pic>
        <p:nvPicPr>
          <p:cNvPr id="17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2892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8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8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2"/>
          <p:cNvSpPr txBox="1">
            <a:spLocks noChangeArrowheads="1"/>
          </p:cNvSpPr>
          <p:nvPr/>
        </p:nvSpPr>
        <p:spPr>
          <a:xfrm>
            <a:off x="3275856" y="1687453"/>
            <a:ext cx="5760640" cy="9973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ru-RU" dirty="0"/>
          </a:p>
          <a:p>
            <a:pPr algn="l"/>
            <a:r>
              <a:rPr lang="ru-RU" dirty="0" smtClean="0"/>
              <a:t>1С-Битрикс: Корпоративный портал</a:t>
            </a:r>
            <a:endParaRPr lang="en-US" dirty="0" smtClean="0">
              <a:latin typeface="Verdana" pitchFamily="34" charset="0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0" y="38099"/>
            <a:ext cx="9143999" cy="98072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66700" algn="l"/>
            <a:r>
              <a:rPr lang="ru-RU" sz="2000" dirty="0" smtClean="0">
                <a:solidFill>
                  <a:schemeClr val="bg1">
                    <a:lumMod val="65000"/>
                  </a:schemeClr>
                </a:solidFill>
              </a:rPr>
              <a:t>Быстро. Просто. Эффективно.</a:t>
            </a:r>
            <a:endParaRPr lang="en-US" sz="1800" dirty="0" smtClean="0">
              <a:solidFill>
                <a:schemeClr val="bg1">
                  <a:lumMod val="65000"/>
                </a:schemeClr>
              </a:solidFill>
              <a:latin typeface="Verdana" pitchFamily="34" charset="0"/>
            </a:endParaRPr>
          </a:p>
        </p:txBody>
      </p:sp>
      <p:pic>
        <p:nvPicPr>
          <p:cNvPr id="13" name="Изображение 12" descr="box-kp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1537145"/>
            <a:ext cx="3312368" cy="3518295"/>
          </a:xfrm>
          <a:prstGeom prst="rect">
            <a:avLst/>
          </a:prstGeom>
        </p:spPr>
      </p:pic>
      <p:sp>
        <p:nvSpPr>
          <p:cNvPr id="15" name="Rectangle 2"/>
          <p:cNvSpPr txBox="1">
            <a:spLocks noChangeArrowheads="1"/>
          </p:cNvSpPr>
          <p:nvPr/>
        </p:nvSpPr>
        <p:spPr>
          <a:xfrm>
            <a:off x="3311776" y="3703677"/>
            <a:ext cx="5544616" cy="7531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800" dirty="0" smtClean="0"/>
              <a:t>Простое решение сложных задач</a:t>
            </a:r>
            <a:endParaRPr lang="en-US" sz="2800" dirty="0" smtClean="0"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8424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Изображение 6" descr="8644104_l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1" t="2439" r="9518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 bwMode="auto">
          <a:xfrm>
            <a:off x="3957" y="2480950"/>
            <a:ext cx="9140044" cy="2057400"/>
          </a:xfrm>
          <a:prstGeom prst="rect">
            <a:avLst/>
          </a:prstGeom>
          <a:solidFill>
            <a:srgbClr val="FFFFFF">
              <a:alpha val="89804"/>
            </a:srgb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12" name="Picture 4" descr="C:\Users\Natalia\Desktop\Для презентаций\stickers-bullet\arrow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1075" y="2541253"/>
            <a:ext cx="266700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Заголовок 1"/>
          <p:cNvSpPr txBox="1">
            <a:spLocks/>
          </p:cNvSpPr>
          <p:nvPr/>
        </p:nvSpPr>
        <p:spPr bwMode="auto">
          <a:xfrm>
            <a:off x="230014" y="2804467"/>
            <a:ext cx="8686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ru-RU" dirty="0" smtClean="0">
                <a:latin typeface="Calibri" pitchFamily="34" charset="0"/>
                <a:cs typeface="Calibri" pitchFamily="34" charset="0"/>
              </a:rPr>
              <a:t>Выберите свой вариант </a:t>
            </a:r>
            <a:r>
              <a:rPr lang="ru-RU" dirty="0" smtClean="0">
                <a:latin typeface="Calibri" pitchFamily="34" charset="0"/>
                <a:cs typeface="Calibri" pitchFamily="34" charset="0"/>
              </a:rPr>
              <a:t>интерфейса</a:t>
            </a:r>
          </a:p>
        </p:txBody>
      </p:sp>
      <p:pic>
        <p:nvPicPr>
          <p:cNvPr id="14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8818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2"/>
          <p:cNvSpPr txBox="1">
            <a:spLocks noChangeArrowheads="1"/>
          </p:cNvSpPr>
          <p:nvPr/>
        </p:nvSpPr>
        <p:spPr>
          <a:xfrm>
            <a:off x="425720" y="221233"/>
            <a:ext cx="6758528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 smtClean="0"/>
              <a:t>Классический интерфейс</a:t>
            </a:r>
            <a:endParaRPr lang="en-US" sz="2800" b="1" dirty="0" smtClean="0">
              <a:latin typeface="Verdana" pitchFamily="34" charset="0"/>
            </a:endParaRPr>
          </a:p>
        </p:txBody>
      </p:sp>
      <p:pic>
        <p:nvPicPr>
          <p:cNvPr id="11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51" y="1508124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Изображение 6" descr="Macintosh HD:Users:natalagrihina:Desktop:portal (1).png"/>
          <p:cNvPicPr/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7"/>
          <a:stretch/>
        </p:blipFill>
        <p:spPr bwMode="auto">
          <a:xfrm>
            <a:off x="683567" y="1531136"/>
            <a:ext cx="7056785" cy="4633226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754283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2"/>
          <p:cNvSpPr txBox="1">
            <a:spLocks noChangeArrowheads="1"/>
          </p:cNvSpPr>
          <p:nvPr/>
        </p:nvSpPr>
        <p:spPr>
          <a:xfrm>
            <a:off x="425720" y="221233"/>
            <a:ext cx="6758528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 smtClean="0"/>
              <a:t>Интерфейс «Битрикс24»</a:t>
            </a:r>
          </a:p>
          <a:p>
            <a:pPr algn="l"/>
            <a:r>
              <a:rPr lang="ru-RU" sz="3200" b="1" dirty="0" smtClean="0">
                <a:latin typeface="Calibri"/>
                <a:cs typeface="Calibri"/>
              </a:rPr>
              <a:t>Социальный интранет</a:t>
            </a:r>
            <a:endParaRPr lang="en-US" sz="2800" b="1" dirty="0" smtClean="0">
              <a:latin typeface="Calibri"/>
              <a:cs typeface="Calibri"/>
            </a:endParaRPr>
          </a:p>
        </p:txBody>
      </p:sp>
      <p:pic>
        <p:nvPicPr>
          <p:cNvPr id="11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51" y="1508124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3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072" y="1525314"/>
            <a:ext cx="7837404" cy="4784006"/>
          </a:xfrm>
          <a:prstGeom prst="rect">
            <a:avLst/>
          </a:prstGeom>
          <a:noFill/>
          <a:ln>
            <a:solidFill>
              <a:srgbClr val="B9CDE5"/>
            </a:solidFill>
          </a:ln>
        </p:spPr>
      </p:pic>
    </p:spTree>
    <p:extLst>
      <p:ext uri="{BB962C8B-B14F-4D97-AF65-F5344CB8AC3E}">
        <p14:creationId xmlns:p14="http://schemas.microsoft.com/office/powerpoint/2010/main" val="3270889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 descr="8838389_l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86"/>
          <a:stretch/>
        </p:blipFill>
        <p:spPr>
          <a:xfrm>
            <a:off x="0" y="0"/>
            <a:ext cx="4430889" cy="6858000"/>
          </a:xfrm>
          <a:prstGeom prst="rect">
            <a:avLst/>
          </a:prstGeom>
        </p:spPr>
      </p:pic>
      <p:sp>
        <p:nvSpPr>
          <p:cNvPr id="6" name="Заголовок 1"/>
          <p:cNvSpPr txBox="1">
            <a:spLocks/>
          </p:cNvSpPr>
          <p:nvPr/>
        </p:nvSpPr>
        <p:spPr bwMode="auto">
          <a:xfrm>
            <a:off x="4644008" y="2399641"/>
            <a:ext cx="4499992" cy="1677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ru-RU" sz="4000" dirty="0" smtClean="0">
                <a:latin typeface="Calibri" pitchFamily="34" charset="0"/>
                <a:cs typeface="Calibri" pitchFamily="34" charset="0"/>
              </a:rPr>
              <a:t>С какими задачами мы сталкиваемся ежедневно?</a:t>
            </a:r>
          </a:p>
        </p:txBody>
      </p:sp>
      <p:pic>
        <p:nvPicPr>
          <p:cNvPr id="8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5635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-15875"/>
            <a:ext cx="9177338" cy="6873875"/>
          </a:xfrm>
          <a:prstGeom prst="rect">
            <a:avLst/>
          </a:prstGeom>
          <a:solidFill>
            <a:schemeClr val="bg1">
              <a:alpha val="78038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Прямоугольник 11"/>
          <p:cNvSpPr/>
          <p:nvPr/>
        </p:nvSpPr>
        <p:spPr bwMode="auto">
          <a:xfrm>
            <a:off x="3956" y="2480950"/>
            <a:ext cx="9160681" cy="2057400"/>
          </a:xfrm>
          <a:prstGeom prst="rect">
            <a:avLst/>
          </a:prstGeom>
          <a:solidFill>
            <a:srgbClr val="FFFFFF">
              <a:alpha val="89804"/>
            </a:srgb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13" name="Picture 4" descr="C:\Users\Natalia\Desktop\Для презентаций\stickers-bullet\arrow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1075" y="2541253"/>
            <a:ext cx="266700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Заголовок 1"/>
          <p:cNvSpPr txBox="1">
            <a:spLocks/>
          </p:cNvSpPr>
          <p:nvPr/>
        </p:nvSpPr>
        <p:spPr bwMode="auto">
          <a:xfrm>
            <a:off x="0" y="2743200"/>
            <a:ext cx="8686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ru-RU" dirty="0" smtClean="0">
                <a:latin typeface="Calibri" pitchFamily="34" charset="0"/>
                <a:cs typeface="Calibri" pitchFamily="34" charset="0"/>
              </a:rPr>
              <a:t>Коллективная работа</a:t>
            </a:r>
          </a:p>
        </p:txBody>
      </p:sp>
      <p:pic>
        <p:nvPicPr>
          <p:cNvPr id="15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2404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712" y="1343531"/>
            <a:ext cx="4412337" cy="3056810"/>
          </a:xfrm>
          <a:prstGeom prst="rect">
            <a:avLst/>
          </a:prstGeom>
          <a:noFill/>
          <a:ln w="9525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075" y="134076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107" name="Picture 3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82230" y="1329883"/>
            <a:ext cx="4791087" cy="3056810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7110" name="Picture 6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55576" y="1340769"/>
            <a:ext cx="4807419" cy="3091954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55576" y="1340768"/>
            <a:ext cx="4824536" cy="3106314"/>
          </a:xfrm>
          <a:prstGeom prst="rect">
            <a:avLst/>
          </a:prstGeom>
          <a:noFill/>
          <a:ln w="3175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231302" y="11273"/>
            <a:ext cx="5996882" cy="997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/>
              <a:t>Управление задачами и проектами</a:t>
            </a:r>
            <a:endParaRPr lang="en-US" sz="2800" b="1" dirty="0">
              <a:latin typeface="Verdana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724128" y="1340768"/>
            <a:ext cx="3419872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2000" dirty="0">
                <a:latin typeface="Calibri"/>
                <a:cs typeface="Calibri"/>
              </a:rPr>
              <a:t>сотрудник может самостоятельно ставить себе задачи, принимать их от руководителя, делегировать своим подчиненным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2000" dirty="0">
                <a:latin typeface="Calibri"/>
                <a:cs typeface="Calibri"/>
              </a:rPr>
              <a:t>в задаче можно указать соисполнителей и наблюдателей 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2000" dirty="0" smtClean="0">
                <a:latin typeface="Calibri"/>
                <a:cs typeface="Calibri"/>
              </a:rPr>
              <a:t>задачи </a:t>
            </a:r>
            <a:r>
              <a:rPr lang="ru-RU" sz="2000" dirty="0">
                <a:latin typeface="Calibri"/>
                <a:cs typeface="Calibri"/>
              </a:rPr>
              <a:t>над проектом можно представить в виде диаграммы </a:t>
            </a:r>
            <a:r>
              <a:rPr lang="ru-RU" sz="2000" dirty="0" err="1">
                <a:latin typeface="Calibri"/>
                <a:cs typeface="Calibri"/>
              </a:rPr>
              <a:t>Ганта</a:t>
            </a:r>
            <a:r>
              <a:rPr lang="ru-RU" sz="2000" dirty="0">
                <a:latin typeface="Calibri"/>
                <a:cs typeface="Calibri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03185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7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7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7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231302" y="11273"/>
            <a:ext cx="5996882" cy="997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 smtClean="0"/>
              <a:t>Рабочие группы</a:t>
            </a:r>
            <a:endParaRPr lang="en-US" sz="2800" b="1" dirty="0" smtClean="0">
              <a:latin typeface="Verdana" pitchFamily="34" charset="0"/>
            </a:endParaRPr>
          </a:p>
        </p:txBody>
      </p:sp>
      <p:pic>
        <p:nvPicPr>
          <p:cNvPr id="10" name="Picture 2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075" y="134076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Изображение 1" descr="Снимок экрана 2012-05-15 в 1.58.16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384554"/>
            <a:ext cx="4349188" cy="2160240"/>
          </a:xfrm>
          <a:prstGeom prst="rect">
            <a:avLst/>
          </a:prstGeom>
          <a:ln>
            <a:solidFill>
              <a:srgbClr val="D9D9D9"/>
            </a:solidFill>
          </a:ln>
        </p:spPr>
      </p:pic>
      <p:pic>
        <p:nvPicPr>
          <p:cNvPr id="4" name="Изображение 3" descr="Снимок экрана 2012-05-15 в 1.59.41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5" y="3789040"/>
            <a:ext cx="4384797" cy="2304256"/>
          </a:xfrm>
          <a:prstGeom prst="rect">
            <a:avLst/>
          </a:prstGeom>
          <a:ln>
            <a:solidFill>
              <a:srgbClr val="D9D9D9"/>
            </a:solidFill>
          </a:ln>
        </p:spPr>
      </p:pic>
      <p:sp>
        <p:nvSpPr>
          <p:cNvPr id="11" name="Прямоугольник 10"/>
          <p:cNvSpPr/>
          <p:nvPr/>
        </p:nvSpPr>
        <p:spPr>
          <a:xfrm>
            <a:off x="5256584" y="1340768"/>
            <a:ext cx="3779912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2000" dirty="0">
                <a:latin typeface="Calibri"/>
                <a:cs typeface="Calibri"/>
              </a:rPr>
              <a:t>сотрудники объединяются в группы, работающие над разными проектами;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2000" dirty="0">
                <a:latin typeface="Calibri"/>
                <a:cs typeface="Calibri"/>
              </a:rPr>
              <a:t>в группах настраивается приватность, функционал и его доступность (условия, правила, доступ к содержимому); 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2000" dirty="0">
                <a:latin typeface="Calibri"/>
                <a:cs typeface="Calibri"/>
              </a:rPr>
              <a:t>назначается модератор, редактируется состав группы, раздаются приглашения на вступление и т.д.; </a:t>
            </a:r>
          </a:p>
        </p:txBody>
      </p:sp>
    </p:spTree>
    <p:extLst>
      <p:ext uri="{BB962C8B-B14F-4D97-AF65-F5344CB8AC3E}">
        <p14:creationId xmlns:p14="http://schemas.microsoft.com/office/powerpoint/2010/main" val="1883428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231302" y="11273"/>
            <a:ext cx="5996882" cy="997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 smtClean="0"/>
              <a:t>Мгновенный поиск</a:t>
            </a:r>
            <a:endParaRPr lang="en-US" sz="2800" b="1" dirty="0" smtClean="0">
              <a:latin typeface="Verdana" pitchFamily="34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340768"/>
            <a:ext cx="4548373" cy="2592288"/>
          </a:xfrm>
          <a:prstGeom prst="rect">
            <a:avLst/>
          </a:prstGeom>
          <a:noFill/>
          <a:ln w="9525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075" y="134076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580112" y="1340768"/>
            <a:ext cx="3563888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dirty="0">
                <a:latin typeface="Calibri"/>
                <a:cs typeface="Calibri"/>
              </a:rPr>
              <a:t>моментальная индексация обновленных и новых документов;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dirty="0">
                <a:latin typeface="Calibri"/>
                <a:cs typeface="Calibri"/>
              </a:rPr>
              <a:t>поиск по внутреннему содержимому документов (DOCX, XLSX, DOC, XLS, PPTX, PPT, PDF, RTF, ODS и другим);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dirty="0">
                <a:latin typeface="Calibri"/>
                <a:cs typeface="Calibri"/>
              </a:rPr>
              <a:t>учет прав доступа сотрудника при отображении результатов поиска;</a:t>
            </a:r>
          </a:p>
        </p:txBody>
      </p:sp>
    </p:spTree>
    <p:extLst>
      <p:ext uri="{BB962C8B-B14F-4D97-AF65-F5344CB8AC3E}">
        <p14:creationId xmlns:p14="http://schemas.microsoft.com/office/powerpoint/2010/main" val="2253930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340768"/>
            <a:ext cx="4718388" cy="3600400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 w="3175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  <a:extLst/>
        </p:spPr>
      </p:pic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231302" y="11273"/>
            <a:ext cx="5996882" cy="997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 smtClean="0"/>
              <a:t>Социальный поиск</a:t>
            </a:r>
            <a:endParaRPr lang="en-US" sz="2800" b="1" dirty="0" smtClean="0">
              <a:latin typeface="Verdana" pitchFamily="34" charset="0"/>
            </a:endParaRPr>
          </a:p>
        </p:txBody>
      </p:sp>
      <p:pic>
        <p:nvPicPr>
          <p:cNvPr id="8" name="Picture 2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075" y="134076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796136" y="1340768"/>
            <a:ext cx="334786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Calibri"/>
                <a:cs typeface="Calibri"/>
              </a:rPr>
              <a:t>Н</a:t>
            </a:r>
            <a:r>
              <a:rPr lang="ru-RU" sz="2000" dirty="0" smtClean="0">
                <a:latin typeface="Calibri"/>
                <a:cs typeface="Calibri"/>
              </a:rPr>
              <a:t>а </a:t>
            </a:r>
            <a:r>
              <a:rPr lang="ru-RU" sz="2000" dirty="0">
                <a:latin typeface="Calibri"/>
                <a:cs typeface="Calibri"/>
              </a:rPr>
              <a:t>поиск влияет мнение сотрудников (учитывается нажатие кнопки «Мне нравится</a:t>
            </a:r>
            <a:r>
              <a:rPr lang="ru-RU" sz="2000" dirty="0" smtClean="0">
                <a:latin typeface="Calibri"/>
                <a:cs typeface="Calibri"/>
              </a:rPr>
              <a:t>». </a:t>
            </a:r>
          </a:p>
          <a:p>
            <a:endParaRPr lang="ru-RU" sz="2000" dirty="0">
              <a:latin typeface="Calibri"/>
              <a:cs typeface="Calibri"/>
            </a:endParaRPr>
          </a:p>
          <a:p>
            <a:r>
              <a:rPr lang="ru-RU" sz="2000" dirty="0" smtClean="0">
                <a:latin typeface="Calibri"/>
                <a:cs typeface="Calibri"/>
              </a:rPr>
              <a:t>Самый </a:t>
            </a:r>
            <a:r>
              <a:rPr lang="ru-RU" sz="2000" dirty="0">
                <a:latin typeface="Calibri"/>
                <a:cs typeface="Calibri"/>
              </a:rPr>
              <a:t>ценный с точки зрения сообщества контент всегда выводится первым в результатах </a:t>
            </a:r>
            <a:r>
              <a:rPr lang="ru-RU" sz="2000" dirty="0" smtClean="0">
                <a:latin typeface="Calibri"/>
                <a:cs typeface="Calibri"/>
              </a:rPr>
              <a:t>поиска.</a:t>
            </a:r>
            <a:endParaRPr lang="ru-RU" sz="20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62977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340768"/>
            <a:ext cx="4942451" cy="2952328"/>
          </a:xfrm>
          <a:prstGeom prst="rect">
            <a:avLst/>
          </a:prstGeom>
          <a:noFill/>
          <a:ln w="9525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231302" y="11273"/>
            <a:ext cx="5996882" cy="997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 smtClean="0"/>
              <a:t>Управление документами</a:t>
            </a:r>
            <a:endParaRPr lang="en-US" sz="2800" b="1" dirty="0" smtClean="0">
              <a:latin typeface="Verdana" pitchFamily="34" charset="0"/>
            </a:endParaRPr>
          </a:p>
        </p:txBody>
      </p:sp>
      <p:pic>
        <p:nvPicPr>
          <p:cNvPr id="10" name="Picture 2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075" y="134076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796136" y="1340768"/>
            <a:ext cx="3347864" cy="34778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dirty="0">
                <a:latin typeface="Calibri"/>
                <a:cs typeface="Calibri"/>
              </a:rPr>
              <a:t>коллективный доступ к общим файлам 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dirty="0">
                <a:latin typeface="Calibri"/>
                <a:cs typeface="Calibri"/>
              </a:rPr>
              <a:t>уведомление о новых документах в «Живой ленте»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dirty="0">
                <a:latin typeface="Calibri"/>
                <a:cs typeface="Calibri"/>
              </a:rPr>
              <a:t>персональные файлы у каждого сотрудника 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dirty="0">
                <a:latin typeface="Calibri"/>
                <a:cs typeface="Calibri"/>
              </a:rPr>
              <a:t>загрузка новой копии документа 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dirty="0">
                <a:latin typeface="Calibri"/>
                <a:cs typeface="Calibri"/>
              </a:rPr>
              <a:t>история изменений документа</a:t>
            </a:r>
          </a:p>
        </p:txBody>
      </p:sp>
    </p:spTree>
    <p:extLst>
      <p:ext uri="{BB962C8B-B14F-4D97-AF65-F5344CB8AC3E}">
        <p14:creationId xmlns:p14="http://schemas.microsoft.com/office/powerpoint/2010/main" val="2543927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1519" y="1628800"/>
            <a:ext cx="4554087" cy="2664296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932040" y="1484784"/>
            <a:ext cx="421196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2000" dirty="0">
                <a:latin typeface="Calibri"/>
                <a:cs typeface="Calibri"/>
              </a:rPr>
              <a:t>отправка </a:t>
            </a:r>
            <a:r>
              <a:rPr lang="ru-RU" sz="2000" dirty="0" smtClean="0">
                <a:latin typeface="Calibri"/>
                <a:cs typeface="Calibri"/>
              </a:rPr>
              <a:t>сообщения в </a:t>
            </a:r>
            <a:r>
              <a:rPr lang="ru-RU" sz="2000" dirty="0">
                <a:latin typeface="Calibri"/>
                <a:cs typeface="Calibri"/>
              </a:rPr>
              <a:t>один клик, прямо из «Живой ленты»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2000" dirty="0">
                <a:latin typeface="Calibri"/>
                <a:cs typeface="Calibri"/>
              </a:rPr>
              <a:t>адресация лично сотруднику, сразу нескольким сотрудникам, отделу компании или рабочей группе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2000" dirty="0">
                <a:latin typeface="Calibri"/>
                <a:cs typeface="Calibri"/>
              </a:rPr>
              <a:t>к сообщению можно прикрепить документ, фотографию или видео и обсудить с коллегами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611560" y="5157192"/>
            <a:ext cx="828092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>
                <a:latin typeface="Calibri"/>
                <a:cs typeface="Calibri"/>
              </a:rPr>
              <a:t>Система внутренних сообщений - альтернатива электронной почте </a:t>
            </a:r>
          </a:p>
        </p:txBody>
      </p:sp>
      <p:pic>
        <p:nvPicPr>
          <p:cNvPr id="14" name="Picture 4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480" y="534173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231302" y="11273"/>
            <a:ext cx="5996882" cy="997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 smtClean="0"/>
              <a:t>Внутренние сообщения</a:t>
            </a:r>
            <a:endParaRPr lang="en-US" sz="2800" b="1" dirty="0" smtClean="0"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632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231302" y="11273"/>
            <a:ext cx="5996882" cy="997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 smtClean="0"/>
              <a:t>База знаний</a:t>
            </a:r>
            <a:endParaRPr lang="en-US" sz="2800" b="1" dirty="0" smtClean="0">
              <a:latin typeface="Verdana" pitchFamily="34" charset="0"/>
            </a:endParaRPr>
          </a:p>
        </p:txBody>
      </p:sp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5576" y="1340768"/>
            <a:ext cx="3776936" cy="3744416"/>
          </a:xfrm>
          <a:prstGeom prst="rect">
            <a:avLst/>
          </a:prstGeom>
          <a:ln>
            <a:solidFill>
              <a:srgbClr val="D9D9D9"/>
            </a:solidFill>
          </a:ln>
        </p:spPr>
      </p:pic>
      <p:sp>
        <p:nvSpPr>
          <p:cNvPr id="3" name="Прямоугольник 2"/>
          <p:cNvSpPr/>
          <p:nvPr/>
        </p:nvSpPr>
        <p:spPr>
          <a:xfrm>
            <a:off x="4860032" y="1340768"/>
            <a:ext cx="4283968" cy="27699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dirty="0"/>
              <a:t>страницу </a:t>
            </a:r>
            <a:r>
              <a:rPr lang="ru-RU" dirty="0" err="1"/>
              <a:t>Wiki</a:t>
            </a:r>
            <a:r>
              <a:rPr lang="ru-RU" dirty="0"/>
              <a:t> можно не только править, но и писать к ней свои комментарии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dirty="0"/>
              <a:t>учет изменений по каждому тексту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dirty="0"/>
              <a:t>сравнение редакции (версии) текстов и возврат к более ранним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dirty="0"/>
              <a:t>визуальный редактор страниц для </a:t>
            </a:r>
            <a:r>
              <a:rPr lang="ru-RU" dirty="0" err="1"/>
              <a:t>Wiki</a:t>
            </a:r>
            <a:r>
              <a:rPr lang="ru-RU" dirty="0"/>
              <a:t> </a:t>
            </a:r>
          </a:p>
        </p:txBody>
      </p:sp>
      <p:pic>
        <p:nvPicPr>
          <p:cNvPr id="12" name="Picture 2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075" y="134076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0759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231302" y="11273"/>
            <a:ext cx="5996882" cy="997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 smtClean="0"/>
              <a:t>Календари</a:t>
            </a:r>
            <a:endParaRPr lang="en-US" sz="2800" b="1" dirty="0" smtClean="0">
              <a:latin typeface="Verdana" pitchFamily="34" charset="0"/>
            </a:endParaRPr>
          </a:p>
        </p:txBody>
      </p:sp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7583" y="1340768"/>
            <a:ext cx="4584777" cy="3312368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10" name="Picture 2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075" y="134076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652120" y="1340768"/>
            <a:ext cx="349188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2000" dirty="0">
                <a:latin typeface="Calibri"/>
                <a:cs typeface="Calibri"/>
              </a:rPr>
              <a:t>планирование рабочего времени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2000" dirty="0">
                <a:latin typeface="Calibri"/>
                <a:cs typeface="Calibri"/>
              </a:rPr>
              <a:t>напоминания о предстоящих событиях 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2000" dirty="0">
                <a:latin typeface="Calibri"/>
                <a:cs typeface="Calibri"/>
              </a:rPr>
              <a:t>календари можно загрузить в мобильный телефон или планшет (</a:t>
            </a:r>
            <a:r>
              <a:rPr lang="ru-RU" sz="2000" dirty="0" err="1">
                <a:latin typeface="Calibri"/>
                <a:cs typeface="Calibri"/>
              </a:rPr>
              <a:t>iPhone</a:t>
            </a:r>
            <a:r>
              <a:rPr lang="ru-RU" sz="2000" dirty="0">
                <a:latin typeface="Calibri"/>
                <a:cs typeface="Calibri"/>
              </a:rPr>
              <a:t>, </a:t>
            </a:r>
            <a:r>
              <a:rPr lang="ru-RU" sz="2000" dirty="0" err="1">
                <a:latin typeface="Calibri"/>
                <a:cs typeface="Calibri"/>
              </a:rPr>
              <a:t>iPad</a:t>
            </a:r>
            <a:r>
              <a:rPr lang="ru-RU" sz="2000" dirty="0">
                <a:latin typeface="Calibri"/>
                <a:cs typeface="Calibri"/>
              </a:rPr>
              <a:t>, </a:t>
            </a:r>
            <a:r>
              <a:rPr lang="ru-RU" sz="2000" dirty="0" err="1">
                <a:latin typeface="Calibri"/>
                <a:cs typeface="Calibri"/>
              </a:rPr>
              <a:t>Android</a:t>
            </a:r>
            <a:r>
              <a:rPr lang="ru-RU" sz="2000" dirty="0">
                <a:latin typeface="Calibri"/>
                <a:cs typeface="Calibri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544333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2"/>
          <p:cNvSpPr txBox="1">
            <a:spLocks noChangeArrowheads="1"/>
          </p:cNvSpPr>
          <p:nvPr/>
        </p:nvSpPr>
        <p:spPr>
          <a:xfrm>
            <a:off x="270499" y="122456"/>
            <a:ext cx="6758528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 err="1" smtClean="0"/>
              <a:t>Экстранет</a:t>
            </a:r>
            <a:endParaRPr lang="en-US" sz="2800" b="1" dirty="0" smtClean="0">
              <a:latin typeface="Verdana" pitchFamily="34" charset="0"/>
            </a:endParaRPr>
          </a:p>
        </p:txBody>
      </p:sp>
      <p:pic>
        <p:nvPicPr>
          <p:cNvPr id="11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5364088" y="1268760"/>
            <a:ext cx="3779912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2000" dirty="0">
                <a:latin typeface="Calibri"/>
                <a:cs typeface="Calibri"/>
              </a:rPr>
              <a:t>сотрудники всегда работают внутри корпоративного портала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2000" dirty="0">
                <a:latin typeface="Calibri"/>
                <a:cs typeface="Calibri"/>
              </a:rPr>
              <a:t>в любую рабочую группу можно пригласить внешних пользователей 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2000" dirty="0">
                <a:latin typeface="Calibri"/>
                <a:cs typeface="Calibri"/>
              </a:rPr>
              <a:t>пользователи </a:t>
            </a:r>
            <a:r>
              <a:rPr lang="ru-RU" sz="2000" dirty="0" err="1">
                <a:latin typeface="Calibri"/>
                <a:cs typeface="Calibri"/>
              </a:rPr>
              <a:t>Экстранета</a:t>
            </a:r>
            <a:r>
              <a:rPr lang="ru-RU" sz="2000" dirty="0">
                <a:latin typeface="Calibri"/>
                <a:cs typeface="Calibri"/>
              </a:rPr>
              <a:t> не получат доступ к закрытой внутрикорпоративной информации</a:t>
            </a:r>
          </a:p>
        </p:txBody>
      </p:sp>
      <p:pic>
        <p:nvPicPr>
          <p:cNvPr id="3" name="Изображение 2" descr="Снимок экрана 2012-05-02 в 17.51.26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340768"/>
            <a:ext cx="4440493" cy="2664296"/>
          </a:xfrm>
          <a:prstGeom prst="rect">
            <a:avLst/>
          </a:prstGeom>
        </p:spPr>
      </p:pic>
      <p:pic>
        <p:nvPicPr>
          <p:cNvPr id="12" name="Picture 2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075" y="134076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8255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13234" y="1187426"/>
            <a:ext cx="877138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latin typeface="+mj-lt"/>
              </a:rPr>
              <a:t>Многочисленные пересылки версий документов</a:t>
            </a:r>
            <a:r>
              <a:rPr lang="ru-RU" sz="2800" dirty="0">
                <a:latin typeface="+mj-lt"/>
              </a:rPr>
              <a:t> </a:t>
            </a:r>
            <a:r>
              <a:rPr lang="ru-RU" sz="2800" dirty="0" smtClean="0">
                <a:latin typeface="+mj-lt"/>
              </a:rPr>
              <a:t>через </a:t>
            </a:r>
            <a:r>
              <a:rPr lang="ru-RU" sz="2800" dirty="0" err="1" smtClean="0">
                <a:latin typeface="+mj-lt"/>
              </a:rPr>
              <a:t>скайп</a:t>
            </a:r>
            <a:r>
              <a:rPr lang="ru-RU" sz="2800" dirty="0" smtClean="0">
                <a:latin typeface="+mj-lt"/>
              </a:rPr>
              <a:t>, файл-сервер, аську, почту..</a:t>
            </a:r>
            <a:r>
              <a:rPr lang="en-US" sz="2800" dirty="0" smtClean="0">
                <a:latin typeface="+mj-lt"/>
              </a:rPr>
              <a:t> </a:t>
            </a:r>
            <a:endParaRPr lang="ru-RU" sz="2800" dirty="0" smtClean="0">
              <a:latin typeface="+mj-lt"/>
            </a:endParaRPr>
          </a:p>
          <a:p>
            <a:endParaRPr lang="ru-RU" sz="2800" dirty="0">
              <a:latin typeface="+mj-lt"/>
            </a:endParaRPr>
          </a:p>
        </p:txBody>
      </p:sp>
      <p:pic>
        <p:nvPicPr>
          <p:cNvPr id="9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351535"/>
            <a:ext cx="6447991" cy="3885410"/>
          </a:xfrm>
          <a:prstGeom prst="rect">
            <a:avLst/>
          </a:prstGeom>
          <a:noFill/>
          <a:ln w="9525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588787" y="125445"/>
            <a:ext cx="4559277" cy="7712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dirty="0" smtClean="0"/>
              <a:t>Обмен файлами</a:t>
            </a:r>
            <a:endParaRPr lang="en-US" sz="2800" dirty="0" smtClean="0">
              <a:latin typeface="Verdana" pitchFamily="34" charset="0"/>
            </a:endParaRPr>
          </a:p>
        </p:txBody>
      </p:sp>
      <p:pic>
        <p:nvPicPr>
          <p:cNvPr id="12" name="Picture 2" descr="C:\Мои доки\vopros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234" y="377624"/>
            <a:ext cx="326318" cy="326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8828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231302" y="11273"/>
            <a:ext cx="5996882" cy="997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 err="1" smtClean="0"/>
              <a:t>Видеопереговорные</a:t>
            </a:r>
            <a:endParaRPr lang="en-US" sz="2800" b="1" dirty="0" smtClean="0">
              <a:latin typeface="Verdana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7" y="1358911"/>
            <a:ext cx="4770111" cy="39422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652120" y="1340768"/>
            <a:ext cx="349188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2000" dirty="0" err="1">
                <a:latin typeface="Calibri"/>
                <a:cs typeface="Calibri"/>
              </a:rPr>
              <a:t>Видеозвонки</a:t>
            </a:r>
            <a:r>
              <a:rPr lang="ru-RU" sz="2000" dirty="0">
                <a:latin typeface="Calibri"/>
                <a:cs typeface="Calibri"/>
              </a:rPr>
              <a:t> напрямую сотрудникам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2000" dirty="0" err="1">
                <a:latin typeface="Calibri"/>
                <a:cs typeface="Calibri"/>
              </a:rPr>
              <a:t>Видеопереговорные</a:t>
            </a:r>
            <a:r>
              <a:rPr lang="ru-RU" sz="2000" dirty="0">
                <a:latin typeface="Calibri"/>
                <a:cs typeface="Calibri"/>
              </a:rPr>
              <a:t> с резервированием</a:t>
            </a:r>
          </a:p>
        </p:txBody>
      </p:sp>
      <p:pic>
        <p:nvPicPr>
          <p:cNvPr id="12" name="Picture 2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075" y="134076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8853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" y="0"/>
            <a:ext cx="914075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44" y="4941168"/>
            <a:ext cx="9143556" cy="1916832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Picture 4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951" y="537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2"/>
          <p:cNvSpPr txBox="1">
            <a:spLocks noChangeArrowheads="1"/>
          </p:cNvSpPr>
          <p:nvPr/>
        </p:nvSpPr>
        <p:spPr>
          <a:xfrm>
            <a:off x="537396" y="5100920"/>
            <a:ext cx="8499100" cy="122413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dirty="0" smtClean="0"/>
              <a:t>Сервис «Есть </a:t>
            </a:r>
            <a:r>
              <a:rPr lang="ru-RU" sz="3200" dirty="0"/>
              <a:t>идея</a:t>
            </a:r>
            <a:r>
              <a:rPr lang="ru-RU" sz="3200" dirty="0" smtClean="0"/>
              <a:t>?» - возможность </a:t>
            </a:r>
            <a:r>
              <a:rPr lang="ru-RU" sz="3200" dirty="0"/>
              <a:t>для каждого сотрудника предложить свою </a:t>
            </a:r>
            <a:r>
              <a:rPr lang="ru-RU" sz="3200" dirty="0" smtClean="0"/>
              <a:t>идею</a:t>
            </a:r>
            <a:endParaRPr lang="ru-RU" sz="3200" dirty="0"/>
          </a:p>
        </p:txBody>
      </p:sp>
      <p:pic>
        <p:nvPicPr>
          <p:cNvPr id="14" name="Picture 2" descr="C:\Users\Natalia\Documents\Для презентаций\stickers-bullet\sticker-lef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6715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Natalia\Downloads\9594717_m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3881" y="7916"/>
            <a:ext cx="5937354" cy="6850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 bwMode="auto">
          <a:xfrm>
            <a:off x="3957" y="2480950"/>
            <a:ext cx="9140044" cy="2057400"/>
          </a:xfrm>
          <a:prstGeom prst="rect">
            <a:avLst/>
          </a:prstGeom>
          <a:solidFill>
            <a:srgbClr val="FFFFFF">
              <a:alpha val="89804"/>
            </a:srgb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11" name="Picture 4" descr="C:\Users\Natalia\Desktop\Для презентаций\stickers-bullet\arrow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1075" y="2541253"/>
            <a:ext cx="266700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Заголовок 1"/>
          <p:cNvSpPr txBox="1">
            <a:spLocks/>
          </p:cNvSpPr>
          <p:nvPr/>
        </p:nvSpPr>
        <p:spPr bwMode="auto">
          <a:xfrm>
            <a:off x="0" y="2743200"/>
            <a:ext cx="8686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ru-RU" dirty="0" smtClean="0">
                <a:latin typeface="Calibri" pitchFamily="34" charset="0"/>
                <a:cs typeface="Calibri" pitchFamily="34" charset="0"/>
              </a:rPr>
              <a:t>Социальные коммуникации</a:t>
            </a:r>
          </a:p>
        </p:txBody>
      </p:sp>
      <p:pic>
        <p:nvPicPr>
          <p:cNvPr id="13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6065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226" y="1340768"/>
            <a:ext cx="4785386" cy="3257872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 w="3175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  <a:extLst/>
        </p:spPr>
      </p:pic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231302" y="11273"/>
            <a:ext cx="5996882" cy="997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/>
              <a:t>Интерактивная «Живая лента» </a:t>
            </a:r>
            <a:endParaRPr lang="en-US" sz="2800" b="1" dirty="0">
              <a:latin typeface="Verdana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652120" y="1340768"/>
            <a:ext cx="3491880" cy="32932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ru-RU" dirty="0"/>
              <a:t>«Живая лента» – интерактивная лента всех изменений на вашем корпоративном портале.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ru-RU" dirty="0"/>
              <a:t>Читая «живую ленту», все сотрудники всегда в курсе событий и могут оперативно реагировать на поставленные задачи, подключаться к обсуждениям, просматривать новые документы.</a:t>
            </a:r>
          </a:p>
        </p:txBody>
      </p:sp>
      <p:pic>
        <p:nvPicPr>
          <p:cNvPr id="12" name="Picture 2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075" y="134076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3204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231302" y="11273"/>
            <a:ext cx="5996882" cy="997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/>
              <a:t>«Мне нравится» </a:t>
            </a:r>
            <a:endParaRPr lang="en-US" sz="2800" b="1" dirty="0">
              <a:latin typeface="Verdana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364088" y="1241991"/>
            <a:ext cx="3779912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Calibri"/>
                <a:cs typeface="Calibri"/>
              </a:rPr>
              <a:t>«Живая лента» интерактивна – можно сразу комментировать сообщения, отмечать сообщения кнопкой «Мне нравится». </a:t>
            </a:r>
            <a:endParaRPr lang="en-US" sz="2000" dirty="0" smtClean="0">
              <a:latin typeface="Calibri"/>
              <a:cs typeface="Calibri"/>
            </a:endParaRPr>
          </a:p>
          <a:p>
            <a:endParaRPr lang="en-US" sz="2000" dirty="0">
              <a:latin typeface="Calibri"/>
              <a:cs typeface="Calibri"/>
            </a:endParaRPr>
          </a:p>
          <a:p>
            <a:r>
              <a:rPr lang="ru-RU" sz="2000" dirty="0" smtClean="0">
                <a:latin typeface="Calibri"/>
                <a:cs typeface="Calibri"/>
              </a:rPr>
              <a:t>Отметка </a:t>
            </a:r>
            <a:r>
              <a:rPr lang="ru-RU" sz="2000" dirty="0">
                <a:latin typeface="Calibri"/>
                <a:cs typeface="Calibri"/>
              </a:rPr>
              <a:t>«Мне нравится» показывает мнение сотрудников, влияет на рейтинг записи, файла - в результатах поиска эти документы будут показаны первыми.</a:t>
            </a:r>
          </a:p>
        </p:txBody>
      </p:sp>
      <p:pic>
        <p:nvPicPr>
          <p:cNvPr id="12" name="Picture 2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075" y="134076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Изображение 2" descr="Снимок экрана 2012-05-15 в 2.45.42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340768"/>
            <a:ext cx="4485413" cy="3933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7595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2"/>
          <p:cNvSpPr txBox="1">
            <a:spLocks noChangeArrowheads="1"/>
          </p:cNvSpPr>
          <p:nvPr/>
        </p:nvSpPr>
        <p:spPr>
          <a:xfrm>
            <a:off x="251520" y="108345"/>
            <a:ext cx="6758528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 smtClean="0"/>
              <a:t>Веб-</a:t>
            </a:r>
            <a:r>
              <a:rPr lang="ru-RU" sz="3200" b="1" dirty="0" err="1" smtClean="0"/>
              <a:t>мессенджер</a:t>
            </a:r>
            <a:endParaRPr lang="en-US" sz="2800" b="1" dirty="0" smtClean="0">
              <a:latin typeface="Verdana" pitchFamily="34" charset="0"/>
            </a:endParaRPr>
          </a:p>
        </p:txBody>
      </p:sp>
      <p:pic>
        <p:nvPicPr>
          <p:cNvPr id="11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Изображение 6" descr="Macintosh HD:Users:natalagrihina:Desktop:скрины Б24:messenger.png"/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73"/>
          <a:stretch/>
        </p:blipFill>
        <p:spPr bwMode="auto">
          <a:xfrm>
            <a:off x="221173" y="1660278"/>
            <a:ext cx="4422835" cy="2664296"/>
          </a:xfrm>
          <a:prstGeom prst="rect">
            <a:avLst/>
          </a:prstGeom>
          <a:noFill/>
          <a:ln w="9525" cap="flat" cmpd="sng" algn="ctr">
            <a:solidFill>
              <a:srgbClr val="B9CDE5"/>
            </a:solidFill>
            <a:prstDash val="solid"/>
            <a:round/>
            <a:headEnd type="none" w="med" len="med"/>
            <a:tailEnd type="none" w="med" len="med"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860032" y="1484784"/>
            <a:ext cx="4283968" cy="2708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2000" dirty="0">
                <a:latin typeface="Calibri"/>
                <a:cs typeface="Calibri"/>
              </a:rPr>
              <a:t>индикатор присутствия на портале 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2000" dirty="0">
                <a:latin typeface="Calibri"/>
                <a:cs typeface="Calibri"/>
              </a:rPr>
              <a:t>не нужно устанавливать сторонние программы 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2000" dirty="0">
                <a:latin typeface="Calibri"/>
                <a:cs typeface="Calibri"/>
              </a:rPr>
              <a:t>переписка с коллегами хранится в истории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2000" dirty="0">
                <a:latin typeface="Calibri"/>
                <a:cs typeface="Calibri"/>
              </a:rPr>
              <a:t>встроенный поиск по архиву сообщений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566576" y="5134630"/>
            <a:ext cx="835292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>
                <a:latin typeface="Calibri"/>
                <a:cs typeface="Calibri"/>
              </a:rPr>
              <a:t>Безопасный и эффективный инструмент общения для сотрудников</a:t>
            </a:r>
          </a:p>
        </p:txBody>
      </p:sp>
      <p:pic>
        <p:nvPicPr>
          <p:cNvPr id="10" name="Picture 4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480" y="5313516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7868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1450859"/>
            <a:ext cx="1834679" cy="16901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231302" y="11273"/>
            <a:ext cx="5996882" cy="997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dirty="0"/>
              <a:t>IM-</a:t>
            </a:r>
            <a:r>
              <a:rPr lang="ru-RU" sz="3200" b="1" dirty="0"/>
              <a:t>сообщения/ </a:t>
            </a:r>
            <a:r>
              <a:rPr lang="en-US" sz="3200" b="1" dirty="0"/>
              <a:t>Jabber/XMPP</a:t>
            </a:r>
            <a:endParaRPr lang="en-US" sz="2800" b="1" dirty="0" smtClean="0">
              <a:latin typeface="Verdana" pitchFamily="34" charset="0"/>
            </a:endParaRPr>
          </a:p>
        </p:txBody>
      </p:sp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3564014"/>
            <a:ext cx="2013886" cy="10171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5085184"/>
            <a:ext cx="1118682" cy="10769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025" y="1638759"/>
            <a:ext cx="2465816" cy="4270691"/>
          </a:xfrm>
          <a:prstGeom prst="rect">
            <a:avLst/>
          </a:prstGeom>
          <a:noFill/>
          <a:ln w="9525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 descr="C:\Users\Аня\Desktop\iphone_new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1732" y="1484784"/>
            <a:ext cx="2592741" cy="4639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1065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8" y="-1"/>
            <a:ext cx="9141172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Прямоугольник 10"/>
          <p:cNvSpPr/>
          <p:nvPr/>
        </p:nvSpPr>
        <p:spPr bwMode="auto">
          <a:xfrm>
            <a:off x="3957" y="2480950"/>
            <a:ext cx="9140044" cy="2057400"/>
          </a:xfrm>
          <a:prstGeom prst="rect">
            <a:avLst/>
          </a:prstGeom>
          <a:solidFill>
            <a:srgbClr val="FFFFFF">
              <a:alpha val="89804"/>
            </a:srgb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12" name="Picture 4" descr="C:\Users\Natalia\Desktop\Для презентаций\stickers-bullet\arrow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1075" y="2541253"/>
            <a:ext cx="266700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Заголовок 1"/>
          <p:cNvSpPr txBox="1">
            <a:spLocks/>
          </p:cNvSpPr>
          <p:nvPr/>
        </p:nvSpPr>
        <p:spPr bwMode="auto">
          <a:xfrm>
            <a:off x="230014" y="2804467"/>
            <a:ext cx="8686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ru-RU" dirty="0" smtClean="0">
                <a:latin typeface="Calibri" pitchFamily="34" charset="0"/>
                <a:cs typeface="Calibri" pitchFamily="34" charset="0"/>
              </a:rPr>
              <a:t>Компания</a:t>
            </a:r>
          </a:p>
        </p:txBody>
      </p:sp>
      <p:pic>
        <p:nvPicPr>
          <p:cNvPr id="14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4860032" y="1484784"/>
            <a:ext cx="4283968" cy="30162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2000" dirty="0" smtClean="0">
                <a:latin typeface="Calibri"/>
                <a:cs typeface="Calibri"/>
              </a:rPr>
              <a:t>функция </a:t>
            </a:r>
            <a:r>
              <a:rPr lang="en-US" sz="2000" dirty="0" err="1" smtClean="0">
                <a:latin typeface="Calibri"/>
                <a:cs typeface="Calibri"/>
              </a:rPr>
              <a:t>drag&amp;drop</a:t>
            </a:r>
            <a:r>
              <a:rPr lang="en-US" sz="2000" dirty="0" smtClean="0">
                <a:latin typeface="Calibri"/>
                <a:cs typeface="Calibri"/>
              </a:rPr>
              <a:t> (</a:t>
            </a:r>
            <a:r>
              <a:rPr lang="ru-RU" sz="2000" dirty="0">
                <a:latin typeface="Calibri"/>
                <a:cs typeface="Calibri"/>
              </a:rPr>
              <a:t>можно «перетащить» мышкой сотрудника из одного отдела в другой, поменять руководителей отделов, добавить новых </a:t>
            </a:r>
            <a:r>
              <a:rPr lang="ru-RU" sz="2000" dirty="0" smtClean="0">
                <a:latin typeface="Calibri"/>
                <a:cs typeface="Calibri"/>
              </a:rPr>
              <a:t>сотрудников)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2000" dirty="0" smtClean="0">
                <a:latin typeface="Calibri"/>
                <a:cs typeface="Calibri"/>
              </a:rPr>
              <a:t>иерархия </a:t>
            </a:r>
            <a:r>
              <a:rPr lang="ru-RU" sz="2000" dirty="0">
                <a:latin typeface="Calibri"/>
                <a:cs typeface="Calibri"/>
              </a:rPr>
              <a:t>в структуре используется в управлении задачами, для рабочих отчетов, планерок, в правах доступа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566576" y="5134630"/>
            <a:ext cx="835292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>
                <a:latin typeface="Calibri"/>
                <a:cs typeface="Calibri"/>
              </a:rPr>
              <a:t>Структуру компании можно проектировать визуально </a:t>
            </a:r>
          </a:p>
        </p:txBody>
      </p:sp>
      <p:pic>
        <p:nvPicPr>
          <p:cNvPr id="9" name="Picture 4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480" y="534173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3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556792"/>
            <a:ext cx="4519202" cy="2952328"/>
          </a:xfrm>
          <a:prstGeom prst="rect">
            <a:avLst/>
          </a:prstGeom>
          <a:noFill/>
          <a:ln>
            <a:solidFill>
              <a:srgbClr val="B9CDE5"/>
            </a:solidFill>
          </a:ln>
        </p:spPr>
      </p:pic>
      <p:sp>
        <p:nvSpPr>
          <p:cNvPr id="12" name="Rectangle 2"/>
          <p:cNvSpPr txBox="1">
            <a:spLocks noChangeArrowheads="1"/>
          </p:cNvSpPr>
          <p:nvPr/>
        </p:nvSpPr>
        <p:spPr>
          <a:xfrm>
            <a:off x="231302" y="11273"/>
            <a:ext cx="5996882" cy="997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 smtClean="0"/>
              <a:t>Визуальная структура</a:t>
            </a:r>
            <a:endParaRPr lang="en-US" sz="2800" b="1" dirty="0" smtClean="0"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4027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684" y="1412776"/>
            <a:ext cx="8249756" cy="4856402"/>
          </a:xfrm>
          <a:prstGeom prst="rect">
            <a:avLst/>
          </a:prstGeom>
          <a:noFill/>
          <a:ln w="9525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310"/>
          <a:stretch/>
        </p:blipFill>
        <p:spPr bwMode="auto">
          <a:xfrm>
            <a:off x="683568" y="2060848"/>
            <a:ext cx="8172400" cy="3306608"/>
          </a:xfrm>
          <a:prstGeom prst="rect">
            <a:avLst/>
          </a:prstGeom>
          <a:noFill/>
          <a:ln w="9525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2"/>
          <p:cNvSpPr txBox="1">
            <a:spLocks noChangeArrowheads="1"/>
          </p:cNvSpPr>
          <p:nvPr/>
        </p:nvSpPr>
        <p:spPr>
          <a:xfrm>
            <a:off x="231302" y="11273"/>
            <a:ext cx="5996882" cy="997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 smtClean="0"/>
              <a:t>Список сотрудников</a:t>
            </a:r>
            <a:endParaRPr lang="en-US" sz="2800" b="1" dirty="0" smtClean="0"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7152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8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8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4350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225334" y="1183640"/>
            <a:ext cx="820891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latin typeface="+mn-lt"/>
              </a:rPr>
              <a:t>Много контактов и все не по </a:t>
            </a:r>
            <a:r>
              <a:rPr lang="ru-RU" sz="2800" dirty="0" smtClean="0">
                <a:latin typeface="+mn-lt"/>
              </a:rPr>
              <a:t>делу…</a:t>
            </a:r>
            <a:endParaRPr lang="en-US" sz="2800" dirty="0">
              <a:latin typeface="+mn-lt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2060847"/>
            <a:ext cx="2448271" cy="3382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03848" y="2060848"/>
            <a:ext cx="4210994" cy="3384376"/>
          </a:xfrm>
          <a:prstGeom prst="rect">
            <a:avLst/>
          </a:prstGeom>
        </p:spPr>
      </p:pic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588787" y="125445"/>
            <a:ext cx="4559277" cy="7712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dirty="0" smtClean="0"/>
              <a:t>Переписка с коллегами</a:t>
            </a:r>
            <a:endParaRPr lang="en-US" sz="2800" dirty="0" smtClean="0">
              <a:latin typeface="Verdana" pitchFamily="34" charset="0"/>
            </a:endParaRPr>
          </a:p>
        </p:txBody>
      </p:sp>
      <p:pic>
        <p:nvPicPr>
          <p:cNvPr id="12" name="Picture 2" descr="C:\Мои доки\vopros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234" y="377624"/>
            <a:ext cx="326318" cy="326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4435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236" y="1393811"/>
            <a:ext cx="7810204" cy="4770040"/>
          </a:xfrm>
          <a:prstGeom prst="rect">
            <a:avLst/>
          </a:prstGeom>
          <a:noFill/>
          <a:ln w="9525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231302" y="11273"/>
            <a:ext cx="5996882" cy="997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 smtClean="0"/>
              <a:t>Лента официальных новостей</a:t>
            </a:r>
            <a:endParaRPr lang="en-US" sz="2800" b="1" dirty="0" smtClean="0">
              <a:latin typeface="Verdana" pitchFamily="34" charset="0"/>
            </a:endParaRPr>
          </a:p>
        </p:txBody>
      </p:sp>
      <p:pic>
        <p:nvPicPr>
          <p:cNvPr id="11" name="Picture 2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075" y="134076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6889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71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464" y="1336327"/>
            <a:ext cx="7247589" cy="4407687"/>
          </a:xfrm>
          <a:prstGeom prst="rect">
            <a:avLst/>
          </a:prstGeom>
          <a:noFill/>
          <a:ln w="9525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231302" y="11273"/>
            <a:ext cx="5996882" cy="997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 smtClean="0"/>
              <a:t>Фото- и </a:t>
            </a:r>
            <a:r>
              <a:rPr lang="ru-RU" sz="3200" b="1" dirty="0" err="1" smtClean="0"/>
              <a:t>видеогалереи</a:t>
            </a:r>
            <a:r>
              <a:rPr lang="ru-RU" sz="3200" b="1" dirty="0" smtClean="0"/>
              <a:t> компании</a:t>
            </a:r>
            <a:endParaRPr lang="en-US" sz="2800" b="1" dirty="0" smtClean="0">
              <a:latin typeface="Verdana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342079"/>
            <a:ext cx="7244482" cy="463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075" y="134076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231302" y="11273"/>
            <a:ext cx="5996882" cy="997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 smtClean="0"/>
              <a:t>Кадровые изменения</a:t>
            </a:r>
            <a:endParaRPr lang="en-US" sz="2800" b="1" dirty="0" smtClean="0">
              <a:latin typeface="Verdana" pitchFamily="34" charset="0"/>
            </a:endParaRPr>
          </a:p>
        </p:txBody>
      </p:sp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7584" y="1340768"/>
            <a:ext cx="7695734" cy="3672408"/>
          </a:xfrm>
          <a:prstGeom prst="rect">
            <a:avLst/>
          </a:prstGeom>
          <a:ln>
            <a:solidFill>
              <a:srgbClr val="D9D9D9"/>
            </a:solidFill>
          </a:ln>
        </p:spPr>
      </p:pic>
      <p:pic>
        <p:nvPicPr>
          <p:cNvPr id="11" name="Picture 2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075" y="134076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242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231302" y="11273"/>
            <a:ext cx="5996882" cy="997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 smtClean="0"/>
              <a:t>Обучение и сертификация сотрудников</a:t>
            </a:r>
            <a:endParaRPr lang="en-US" sz="2800" b="1" dirty="0" smtClean="0">
              <a:latin typeface="Verdana" pitchFamily="34" charset="0"/>
            </a:endParaRPr>
          </a:p>
        </p:txBody>
      </p:sp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5576" y="1340768"/>
            <a:ext cx="7904606" cy="4176464"/>
          </a:xfrm>
          <a:prstGeom prst="rect">
            <a:avLst/>
          </a:prstGeom>
        </p:spPr>
      </p:pic>
      <p:pic>
        <p:nvPicPr>
          <p:cNvPr id="11" name="Picture 2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075" y="134076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5330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231302" y="11273"/>
            <a:ext cx="5996882" cy="997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 smtClean="0"/>
              <a:t>Карьера и вакансии</a:t>
            </a:r>
            <a:endParaRPr lang="en-US" sz="2800" b="1" dirty="0" smtClean="0">
              <a:latin typeface="Verdana" pitchFamily="34" charset="0"/>
            </a:endParaRPr>
          </a:p>
        </p:txBody>
      </p:sp>
      <p:pic>
        <p:nvPicPr>
          <p:cNvPr id="2" name="Изображение 1"/>
          <p:cNvPicPr>
            <a:picLocks noChangeAspect="1"/>
          </p:cNvPicPr>
          <p:nvPr/>
        </p:nvPicPr>
        <p:blipFill rotWithShape="1">
          <a:blip r:embed="rId6"/>
          <a:srcRect t="31445" r="1235"/>
          <a:stretch/>
        </p:blipFill>
        <p:spPr>
          <a:xfrm>
            <a:off x="720080" y="1370443"/>
            <a:ext cx="8244408" cy="3625800"/>
          </a:xfrm>
          <a:prstGeom prst="rect">
            <a:avLst/>
          </a:prstGeom>
          <a:ln>
            <a:solidFill>
              <a:srgbClr val="D9D9D9"/>
            </a:solidFill>
          </a:ln>
        </p:spPr>
      </p:pic>
      <p:pic>
        <p:nvPicPr>
          <p:cNvPr id="11" name="Picture 2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075" y="134076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5330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231302" y="11273"/>
            <a:ext cx="5996882" cy="997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 smtClean="0"/>
              <a:t>Зарплатные листки и отпуска</a:t>
            </a:r>
            <a:endParaRPr lang="en-US" sz="2800" b="1" dirty="0" smtClean="0">
              <a:latin typeface="Verdana" pitchFamily="34" charset="0"/>
            </a:endParaRPr>
          </a:p>
        </p:txBody>
      </p:sp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7584" y="1340768"/>
            <a:ext cx="4902944" cy="4676073"/>
          </a:xfrm>
          <a:prstGeom prst="rect">
            <a:avLst/>
          </a:prstGeom>
        </p:spPr>
      </p:pic>
      <p:pic>
        <p:nvPicPr>
          <p:cNvPr id="11" name="Picture 2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075" y="134076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3284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 descr="6669614_l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84" r="4517" b="2073"/>
          <a:stretch/>
        </p:blipFill>
        <p:spPr>
          <a:xfrm>
            <a:off x="0" y="-27384"/>
            <a:ext cx="9144000" cy="6885384"/>
          </a:xfrm>
          <a:prstGeom prst="rect">
            <a:avLst/>
          </a:prstGeom>
        </p:spPr>
      </p:pic>
      <p:pic>
        <p:nvPicPr>
          <p:cNvPr id="8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 bwMode="auto">
          <a:xfrm>
            <a:off x="3957" y="2480950"/>
            <a:ext cx="9140044" cy="2057400"/>
          </a:xfrm>
          <a:prstGeom prst="rect">
            <a:avLst/>
          </a:prstGeom>
          <a:solidFill>
            <a:srgbClr val="FFFFFF">
              <a:alpha val="89804"/>
            </a:srgb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14" name="Picture 4" descr="C:\Users\Natalia\Desktop\Для презентаций\stickers-bullet\arrow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1075" y="2541253"/>
            <a:ext cx="266700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Заголовок 1"/>
          <p:cNvSpPr txBox="1">
            <a:spLocks/>
          </p:cNvSpPr>
          <p:nvPr/>
        </p:nvSpPr>
        <p:spPr bwMode="auto">
          <a:xfrm>
            <a:off x="230014" y="2804467"/>
            <a:ext cx="8686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ru-RU" dirty="0" smtClean="0">
                <a:latin typeface="Calibri" pitchFamily="34" charset="0"/>
                <a:cs typeface="Calibri" pitchFamily="34" charset="0"/>
              </a:rPr>
              <a:t>Планы и отчеты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/>
          <p:nvPr/>
        </p:nvPicPr>
        <p:blipFill>
          <a:blip r:embed="rId4"/>
          <a:stretch>
            <a:fillRect/>
          </a:stretch>
        </p:blipFill>
        <p:spPr>
          <a:xfrm>
            <a:off x="694234" y="1351132"/>
            <a:ext cx="7478166" cy="5067046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>
            <a:solidFill>
              <a:schemeClr val="bg1">
                <a:lumMod val="85000"/>
              </a:schemeClr>
            </a:solidFill>
          </a:ln>
          <a:effectLst/>
        </p:spPr>
      </p:pic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231302" y="11273"/>
            <a:ext cx="5996882" cy="997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 smtClean="0"/>
              <a:t>Собрания и планерки</a:t>
            </a:r>
            <a:endParaRPr lang="en-US" sz="2800" b="1" dirty="0" smtClean="0">
              <a:latin typeface="Verdana" pitchFamily="34" charset="0"/>
            </a:endParaRPr>
          </a:p>
        </p:txBody>
      </p:sp>
      <p:pic>
        <p:nvPicPr>
          <p:cNvPr id="13" name="Picture 2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075" y="134076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8672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231302" y="11273"/>
            <a:ext cx="5996882" cy="997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 smtClean="0"/>
              <a:t>Учет рабочего времени</a:t>
            </a:r>
            <a:endParaRPr lang="en-US" sz="2800" b="1" dirty="0" smtClean="0">
              <a:latin typeface="Verdana" pitchFamily="34" charset="0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340768"/>
            <a:ext cx="6637640" cy="51400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075" y="134076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6982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856" y="1340768"/>
            <a:ext cx="7247484" cy="4680520"/>
          </a:xfrm>
          <a:prstGeom prst="rect">
            <a:avLst/>
          </a:prstGeom>
          <a:noFill/>
          <a:ln w="9525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Rectangle 2"/>
          <p:cNvSpPr txBox="1">
            <a:spLocks noChangeArrowheads="1"/>
          </p:cNvSpPr>
          <p:nvPr/>
        </p:nvSpPr>
        <p:spPr>
          <a:xfrm>
            <a:off x="231302" y="11273"/>
            <a:ext cx="5996882" cy="997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 smtClean="0"/>
              <a:t>График отсутствий   </a:t>
            </a:r>
            <a:endParaRPr lang="en-US" sz="2800" b="1" dirty="0">
              <a:latin typeface="Verdana" pitchFamily="34" charset="0"/>
            </a:endParaRPr>
          </a:p>
        </p:txBody>
      </p:sp>
      <p:pic>
        <p:nvPicPr>
          <p:cNvPr id="13" name="Picture 2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075" y="134076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4350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588787" y="125445"/>
            <a:ext cx="4559277" cy="7712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dirty="0" smtClean="0"/>
              <a:t>Поиск контактов</a:t>
            </a:r>
            <a:endParaRPr lang="en-US" sz="2800" dirty="0" smtClean="0">
              <a:latin typeface="Verdana" pitchFamily="34" charset="0"/>
            </a:endParaRPr>
          </a:p>
        </p:txBody>
      </p:sp>
      <p:pic>
        <p:nvPicPr>
          <p:cNvPr id="10" name="Picture 2" descr="C:\Мои доки\vopros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234" y="377624"/>
            <a:ext cx="326318" cy="326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225334" y="1183640"/>
            <a:ext cx="820891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latin typeface="Calibri"/>
                <a:cs typeface="Calibri"/>
              </a:rPr>
              <a:t>Сложно быстро найти нужный телефон…</a:t>
            </a:r>
            <a:endParaRPr lang="en-US" sz="2800" dirty="0">
              <a:latin typeface="Calibri"/>
              <a:cs typeface="Calibri"/>
            </a:endParaRPr>
          </a:p>
        </p:txBody>
      </p:sp>
      <p:pic>
        <p:nvPicPr>
          <p:cNvPr id="16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988840"/>
            <a:ext cx="5400004" cy="3820891"/>
          </a:xfrm>
          <a:prstGeom prst="rect">
            <a:avLst/>
          </a:prstGeom>
          <a:noFill/>
          <a:ln w="9525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6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481"/>
          <a:stretch/>
        </p:blipFill>
        <p:spPr bwMode="auto">
          <a:xfrm>
            <a:off x="4067944" y="2636912"/>
            <a:ext cx="3355940" cy="2921631"/>
          </a:xfrm>
          <a:prstGeom prst="rect">
            <a:avLst/>
          </a:prstGeom>
          <a:noFill/>
          <a:ln w="9525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00916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323256"/>
            <a:ext cx="7577440" cy="3684995"/>
          </a:xfrm>
          <a:prstGeom prst="rect">
            <a:avLst/>
          </a:prstGeom>
          <a:noFill/>
          <a:ln w="3175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231302" y="11273"/>
            <a:ext cx="5996882" cy="997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/>
              <a:t>Рабочие отчеты </a:t>
            </a:r>
            <a:endParaRPr lang="en-US" sz="2800" b="1" dirty="0">
              <a:latin typeface="Verdana" pitchFamily="34" charset="0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012" y="1351478"/>
            <a:ext cx="7630258" cy="4262193"/>
          </a:xfrm>
          <a:prstGeom prst="rect">
            <a:avLst/>
          </a:prstGeom>
          <a:noFill/>
          <a:ln w="3175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075" y="134076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4939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231302" y="11273"/>
            <a:ext cx="5996882" cy="997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 smtClean="0"/>
              <a:t>Резервирование переговорных</a:t>
            </a:r>
            <a:endParaRPr lang="en-US" sz="2800" b="1" dirty="0" smtClean="0">
              <a:latin typeface="Verdana" pitchFamily="34" charset="0"/>
            </a:endParaRPr>
          </a:p>
        </p:txBody>
      </p:sp>
      <p:pic>
        <p:nvPicPr>
          <p:cNvPr id="2" name="Изображение 1" descr="Снимок экрана 2012-05-15 в 1.18.46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3" y="1384554"/>
            <a:ext cx="7437729" cy="4276694"/>
          </a:xfrm>
          <a:prstGeom prst="rect">
            <a:avLst/>
          </a:prstGeom>
          <a:ln>
            <a:solidFill>
              <a:srgbClr val="D9D9D9"/>
            </a:solidFill>
          </a:ln>
        </p:spPr>
      </p:pic>
      <p:pic>
        <p:nvPicPr>
          <p:cNvPr id="11" name="Picture 2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075" y="134076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2072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231302" y="11273"/>
            <a:ext cx="5996882" cy="997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 smtClean="0"/>
              <a:t>Планировщик событий в календаре</a:t>
            </a:r>
            <a:endParaRPr lang="en-US" sz="2800" b="1" dirty="0" smtClean="0">
              <a:latin typeface="Verdana" pitchFamily="34" charset="0"/>
            </a:endParaRPr>
          </a:p>
        </p:txBody>
      </p:sp>
      <p:pic>
        <p:nvPicPr>
          <p:cNvPr id="10" name="Picture 2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075" y="134076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Изображение 1" descr="Снимок экрана 2012-05-14 в 16.54.17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340768"/>
            <a:ext cx="6984776" cy="504336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397450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Рисунок 2" descr="image00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323256"/>
            <a:ext cx="7509179" cy="5046918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 w="9525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ffectLst/>
          <a:extLst/>
        </p:spPr>
      </p:pic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231302" y="11273"/>
            <a:ext cx="5996882" cy="997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 smtClean="0"/>
              <a:t>Конструктор </a:t>
            </a:r>
            <a:r>
              <a:rPr lang="ru-RU" sz="3200" b="1" dirty="0"/>
              <a:t>отчетов </a:t>
            </a:r>
            <a:endParaRPr lang="en-US" sz="2800" b="1" dirty="0">
              <a:latin typeface="Verdana" pitchFamily="34" charset="0"/>
            </a:endParaRPr>
          </a:p>
        </p:txBody>
      </p:sp>
      <p:pic>
        <p:nvPicPr>
          <p:cNvPr id="10" name="Picture 2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075" y="134076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9076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Прямоугольник 9"/>
          <p:cNvSpPr/>
          <p:nvPr/>
        </p:nvSpPr>
        <p:spPr bwMode="auto">
          <a:xfrm>
            <a:off x="3957" y="2480950"/>
            <a:ext cx="9140044" cy="2057400"/>
          </a:xfrm>
          <a:prstGeom prst="rect">
            <a:avLst/>
          </a:prstGeom>
          <a:solidFill>
            <a:srgbClr val="FFFFFF">
              <a:alpha val="89804"/>
            </a:srgb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11" name="Picture 4" descr="C:\Users\Natalia\Desktop\Для презентаций\stickers-bullet\arrow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1075" y="2541253"/>
            <a:ext cx="266700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Заголовок 1"/>
          <p:cNvSpPr txBox="1">
            <a:spLocks/>
          </p:cNvSpPr>
          <p:nvPr/>
        </p:nvSpPr>
        <p:spPr bwMode="auto">
          <a:xfrm>
            <a:off x="0" y="2743200"/>
            <a:ext cx="8686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ru-RU" dirty="0" smtClean="0">
                <a:latin typeface="Calibri" pitchFamily="34" charset="0"/>
                <a:cs typeface="Calibri" pitchFamily="34" charset="0"/>
              </a:rPr>
              <a:t>Автоматизация бизнеса</a:t>
            </a:r>
          </a:p>
        </p:txBody>
      </p:sp>
      <p:pic>
        <p:nvPicPr>
          <p:cNvPr id="13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5576" y="1340768"/>
            <a:ext cx="7416824" cy="4537418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/>
        </p:spPr>
      </p:pic>
      <p:pic>
        <p:nvPicPr>
          <p:cNvPr id="5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231302" y="11273"/>
            <a:ext cx="5996882" cy="997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 smtClean="0"/>
              <a:t>Бизнес-процессы</a:t>
            </a:r>
            <a:endParaRPr lang="en-US" sz="2800" b="1" dirty="0" smtClean="0">
              <a:latin typeface="Verdana" pitchFamily="34" charset="0"/>
            </a:endParaRPr>
          </a:p>
        </p:txBody>
      </p:sp>
      <p:pic>
        <p:nvPicPr>
          <p:cNvPr id="10" name="Picture 2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075" y="134076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3697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231302" y="49373"/>
            <a:ext cx="5996882" cy="9973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100" b="1" dirty="0"/>
              <a:t>Визуальное </a:t>
            </a:r>
            <a:r>
              <a:rPr lang="ru-RU" sz="3100" b="1" dirty="0" smtClean="0"/>
              <a:t>проектирование</a:t>
            </a:r>
            <a:r>
              <a:rPr lang="en-US" sz="3100" b="1" dirty="0" smtClean="0"/>
              <a:t/>
            </a:r>
            <a:br>
              <a:rPr lang="en-US" sz="3100" b="1" dirty="0" smtClean="0"/>
            </a:br>
            <a:r>
              <a:rPr lang="ru-RU" sz="3100" b="1" dirty="0" smtClean="0"/>
              <a:t>бизнес-процесса</a:t>
            </a:r>
            <a:endParaRPr lang="en-US" sz="3100" b="1" dirty="0" smtClean="0">
              <a:latin typeface="Verdana" pitchFamily="34" charset="0"/>
            </a:endParaRPr>
          </a:p>
        </p:txBody>
      </p:sp>
      <p:pic>
        <p:nvPicPr>
          <p:cNvPr id="10" name="Изображение 9"/>
          <p:cNvPicPr>
            <a:picLocks noChangeAspect="1"/>
          </p:cNvPicPr>
          <p:nvPr/>
        </p:nvPicPr>
        <p:blipFill rotWithShape="1">
          <a:blip r:embed="rId6"/>
          <a:srcRect r="28523" b="11616"/>
          <a:stretch/>
        </p:blipFill>
        <p:spPr>
          <a:xfrm>
            <a:off x="827584" y="1340768"/>
            <a:ext cx="5328592" cy="4974762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11" name="Picture 2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075" y="134076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340768"/>
            <a:ext cx="5112568" cy="5061101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 w="3175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  <a:extLst/>
        </p:spPr>
      </p:pic>
      <p:pic>
        <p:nvPicPr>
          <p:cNvPr id="13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231302" y="49373"/>
            <a:ext cx="5996882" cy="9973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100" b="1" dirty="0"/>
              <a:t>Оплата </a:t>
            </a:r>
            <a:r>
              <a:rPr lang="ru-RU" sz="3100" b="1" dirty="0" smtClean="0"/>
              <a:t>счета</a:t>
            </a:r>
          </a:p>
          <a:p>
            <a:pPr algn="l"/>
            <a:r>
              <a:rPr lang="ru-RU" sz="2000" dirty="0" smtClean="0"/>
              <a:t>(пример бизнес-процесса)</a:t>
            </a:r>
            <a:endParaRPr lang="en-US" sz="2000" dirty="0">
              <a:latin typeface="Verdana" pitchFamily="34" charset="0"/>
            </a:endParaRPr>
          </a:p>
        </p:txBody>
      </p:sp>
      <p:pic>
        <p:nvPicPr>
          <p:cNvPr id="8" name="Picture 2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075" y="134076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8107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5576" y="1357784"/>
            <a:ext cx="6747543" cy="3588018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/>
        </p:spPr>
      </p:pic>
      <p:pic>
        <p:nvPicPr>
          <p:cNvPr id="5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231302" y="11273"/>
            <a:ext cx="5996882" cy="997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 smtClean="0"/>
              <a:t>Технология </a:t>
            </a:r>
            <a:r>
              <a:rPr lang="en-US" sz="3200" b="1" dirty="0" err="1" smtClean="0"/>
              <a:t>Send&amp;Save</a:t>
            </a:r>
            <a:endParaRPr lang="en-US" sz="2800" b="1" dirty="0" smtClean="0">
              <a:latin typeface="Verdana" pitchFamily="34" charset="0"/>
            </a:endParaRPr>
          </a:p>
        </p:txBody>
      </p:sp>
      <p:pic>
        <p:nvPicPr>
          <p:cNvPr id="9" name="Picture 2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075" y="134076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70796" y="1323256"/>
            <a:ext cx="6568851" cy="491658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/>
        </p:spPr>
      </p:pic>
      <p:pic>
        <p:nvPicPr>
          <p:cNvPr id="100355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55576" y="1330455"/>
            <a:ext cx="6669000" cy="4902182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/>
        </p:spPr>
      </p:pic>
      <p:pic>
        <p:nvPicPr>
          <p:cNvPr id="6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83820" y="11273"/>
            <a:ext cx="5996882" cy="997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 smtClean="0"/>
              <a:t>Система техподдержки</a:t>
            </a:r>
            <a:endParaRPr lang="en-US" sz="2800" b="1" dirty="0" smtClean="0">
              <a:latin typeface="Verdana" pitchFamily="34" charset="0"/>
            </a:endParaRPr>
          </a:p>
        </p:txBody>
      </p:sp>
      <p:pic>
        <p:nvPicPr>
          <p:cNvPr id="11" name="Picture 2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075" y="134076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03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4350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225334" y="1196734"/>
            <a:ext cx="820891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latin typeface="Calibri"/>
                <a:cs typeface="Calibri"/>
              </a:rPr>
              <a:t>Задачи в блокноте и на </a:t>
            </a:r>
            <a:r>
              <a:rPr lang="ru-RU" sz="2800" dirty="0" err="1" smtClean="0">
                <a:latin typeface="Calibri"/>
                <a:cs typeface="Calibri"/>
              </a:rPr>
              <a:t>стикерах</a:t>
            </a:r>
            <a:r>
              <a:rPr lang="ru-RU" sz="2800" dirty="0" smtClean="0">
                <a:latin typeface="Calibri"/>
                <a:cs typeface="Calibri"/>
              </a:rPr>
              <a:t>...</a:t>
            </a:r>
            <a:endParaRPr lang="en-US" sz="2800" dirty="0">
              <a:latin typeface="Calibri"/>
              <a:cs typeface="Calibri"/>
            </a:endParaRPr>
          </a:p>
        </p:txBody>
      </p:sp>
      <p:sp>
        <p:nvSpPr>
          <p:cNvPr id="18" name="Rectangle 2"/>
          <p:cNvSpPr txBox="1">
            <a:spLocks noChangeArrowheads="1"/>
          </p:cNvSpPr>
          <p:nvPr/>
        </p:nvSpPr>
        <p:spPr>
          <a:xfrm>
            <a:off x="588787" y="125445"/>
            <a:ext cx="4559277" cy="7712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dirty="0" smtClean="0"/>
              <a:t>Управление задачами</a:t>
            </a:r>
            <a:endParaRPr lang="en-US" sz="2800" dirty="0" smtClean="0">
              <a:latin typeface="Verdana" pitchFamily="34" charset="0"/>
            </a:endParaRPr>
          </a:p>
        </p:txBody>
      </p:sp>
      <p:pic>
        <p:nvPicPr>
          <p:cNvPr id="19" name="Picture 2" descr="C:\Мои доки\vopros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234" y="377624"/>
            <a:ext cx="326318" cy="326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Изображение 2" descr="фотография.JP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17" r="2318"/>
          <a:stretch/>
        </p:blipFill>
        <p:spPr>
          <a:xfrm>
            <a:off x="323527" y="1916832"/>
            <a:ext cx="5256585" cy="3548437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2" name="Прямоугольник 1"/>
          <p:cNvSpPr/>
          <p:nvPr/>
        </p:nvSpPr>
        <p:spPr>
          <a:xfrm>
            <a:off x="251520" y="5589240"/>
            <a:ext cx="440482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>
                <a:latin typeface="Calibri"/>
                <a:cs typeface="Calibri"/>
              </a:rPr>
              <a:t>А как это происходит у вас?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883441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 descr="8653528_l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8" y="620688"/>
            <a:ext cx="9036496" cy="5188547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 bwMode="auto">
          <a:xfrm>
            <a:off x="3957" y="2480950"/>
            <a:ext cx="9140044" cy="2057400"/>
          </a:xfrm>
          <a:prstGeom prst="rect">
            <a:avLst/>
          </a:prstGeom>
          <a:solidFill>
            <a:srgbClr val="FFFFFF">
              <a:alpha val="89804"/>
            </a:srgb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11" name="Picture 4" descr="C:\Users\Natalia\Desktop\Для презентаций\stickers-bullet\arrow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1075" y="2541253"/>
            <a:ext cx="266700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Заголовок 1"/>
          <p:cNvSpPr txBox="1">
            <a:spLocks/>
          </p:cNvSpPr>
          <p:nvPr/>
        </p:nvSpPr>
        <p:spPr bwMode="auto">
          <a:xfrm>
            <a:off x="0" y="2743200"/>
            <a:ext cx="8686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US" dirty="0" smtClean="0">
                <a:latin typeface="Calibri" pitchFamily="34" charset="0"/>
                <a:cs typeface="Calibri" pitchFamily="34" charset="0"/>
              </a:rPr>
              <a:t>CRM (Customer Relationship   Management)</a:t>
            </a:r>
            <a:endParaRPr lang="ru-RU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3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5344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Изображение 5" descr="crm-img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288554"/>
            <a:ext cx="7851671" cy="3868638"/>
          </a:xfrm>
          <a:prstGeom prst="rect">
            <a:avLst/>
          </a:prstGeom>
        </p:spPr>
      </p:pic>
      <p:pic>
        <p:nvPicPr>
          <p:cNvPr id="13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2"/>
          <p:cNvSpPr txBox="1">
            <a:spLocks noChangeArrowheads="1"/>
          </p:cNvSpPr>
          <p:nvPr/>
        </p:nvSpPr>
        <p:spPr>
          <a:xfrm>
            <a:off x="425720" y="221233"/>
            <a:ext cx="6162504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 smtClean="0"/>
              <a:t>Что такое </a:t>
            </a:r>
            <a:r>
              <a:rPr lang="en-US" sz="3200" b="1" dirty="0" smtClean="0"/>
              <a:t>CRM?</a:t>
            </a:r>
            <a:endParaRPr lang="en-US" sz="2800" b="1" dirty="0" smtClean="0">
              <a:latin typeface="Verdana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755576" y="5445224"/>
            <a:ext cx="799288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+mn-lt"/>
              </a:rPr>
              <a:t>CRM (</a:t>
            </a:r>
            <a:r>
              <a:rPr lang="ru-RU" dirty="0" err="1">
                <a:latin typeface="+mn-lt"/>
              </a:rPr>
              <a:t>Customer</a:t>
            </a:r>
            <a:r>
              <a:rPr lang="ru-RU" dirty="0">
                <a:latin typeface="+mn-lt"/>
              </a:rPr>
              <a:t> </a:t>
            </a:r>
            <a:r>
              <a:rPr lang="ru-RU" dirty="0" err="1">
                <a:latin typeface="+mn-lt"/>
              </a:rPr>
              <a:t>Relationship</a:t>
            </a:r>
            <a:r>
              <a:rPr lang="ru-RU" dirty="0">
                <a:latin typeface="+mn-lt"/>
              </a:rPr>
              <a:t> </a:t>
            </a:r>
            <a:r>
              <a:rPr lang="ru-RU" dirty="0" err="1">
                <a:latin typeface="+mn-lt"/>
              </a:rPr>
              <a:t>Manager</a:t>
            </a:r>
            <a:r>
              <a:rPr lang="ru-RU" dirty="0">
                <a:latin typeface="+mn-lt"/>
              </a:rPr>
              <a:t>) - система управления взаимоотношениями с клиентами, служит для учета потенциальных и текущих клиентов, а также сделок, произведенных с ними. </a:t>
            </a:r>
            <a:endParaRPr lang="ru-RU" dirty="0" smtClean="0">
              <a:latin typeface="+mn-lt"/>
            </a:endParaRPr>
          </a:p>
        </p:txBody>
      </p:sp>
      <p:pic>
        <p:nvPicPr>
          <p:cNvPr id="9" name="Picture 4" descr="C:\Users\Natalia\Desktop\Для презентаций\stickers-bullet\arrow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917" y="5519439"/>
            <a:ext cx="266700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6821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348656"/>
            <a:ext cx="7667127" cy="4536504"/>
          </a:xfrm>
          <a:prstGeom prst="rect">
            <a:avLst/>
          </a:prstGeom>
          <a:noFill/>
          <a:ln w="9525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231302" y="11273"/>
            <a:ext cx="5996882" cy="997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dirty="0" smtClean="0"/>
              <a:t>CRM</a:t>
            </a:r>
            <a:endParaRPr lang="en-US" sz="2800" b="1" dirty="0" smtClean="0">
              <a:latin typeface="Verdana" pitchFamily="34" charset="0"/>
            </a:endParaRPr>
          </a:p>
        </p:txBody>
      </p:sp>
      <p:pic>
        <p:nvPicPr>
          <p:cNvPr id="9" name="Picture 2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075" y="134076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Изображение 1"/>
          <p:cNvPicPr>
            <a:picLocks noChangeAspect="1"/>
          </p:cNvPicPr>
          <p:nvPr/>
        </p:nvPicPr>
        <p:blipFill rotWithShape="1">
          <a:blip r:embed="rId7"/>
          <a:srcRect l="21296" t="18902"/>
          <a:stretch/>
        </p:blipFill>
        <p:spPr>
          <a:xfrm>
            <a:off x="1043608" y="1556792"/>
            <a:ext cx="7196667" cy="4910063"/>
          </a:xfrm>
          <a:prstGeom prst="rect">
            <a:avLst/>
          </a:prstGeom>
          <a:ln>
            <a:solidFill>
              <a:srgbClr val="BFBFBF"/>
            </a:solidFill>
          </a:ln>
        </p:spPr>
      </p:pic>
    </p:spTree>
    <p:extLst>
      <p:ext uri="{BB962C8B-B14F-4D97-AF65-F5344CB8AC3E}">
        <p14:creationId xmlns:p14="http://schemas.microsoft.com/office/powerpoint/2010/main" val="3743904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2"/>
          <p:cNvSpPr txBox="1">
            <a:spLocks noChangeArrowheads="1"/>
          </p:cNvSpPr>
          <p:nvPr/>
        </p:nvSpPr>
        <p:spPr>
          <a:xfrm>
            <a:off x="425720" y="221233"/>
            <a:ext cx="6758528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dirty="0" smtClean="0"/>
              <a:t>CRM</a:t>
            </a:r>
            <a:r>
              <a:rPr lang="ru-RU" sz="3200" b="1" dirty="0" smtClean="0"/>
              <a:t> </a:t>
            </a:r>
            <a:r>
              <a:rPr lang="ru-RU" sz="3200" b="1" dirty="0" smtClean="0"/>
              <a:t>и интернет</a:t>
            </a:r>
            <a:r>
              <a:rPr lang="ru-RU" sz="3200" b="1" dirty="0" smtClean="0"/>
              <a:t>-</a:t>
            </a:r>
            <a:r>
              <a:rPr lang="ru-RU" sz="3200" b="1" dirty="0" smtClean="0"/>
              <a:t>магазин</a:t>
            </a:r>
            <a:endParaRPr lang="en-US" sz="2800" b="1" dirty="0" smtClean="0">
              <a:latin typeface="Verdana" pitchFamily="34" charset="0"/>
            </a:endParaRPr>
          </a:p>
        </p:txBody>
      </p:sp>
      <p:pic>
        <p:nvPicPr>
          <p:cNvPr id="9" name="Изображение 8" descr="box-bus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646538"/>
            <a:ext cx="2565883" cy="2726678"/>
          </a:xfrm>
          <a:prstGeom prst="rect">
            <a:avLst/>
          </a:prstGeom>
        </p:spPr>
      </p:pic>
      <p:cxnSp>
        <p:nvCxnSpPr>
          <p:cNvPr id="10" name="Прямая со стрелкой 9"/>
          <p:cNvCxnSpPr/>
          <p:nvPr/>
        </p:nvCxnSpPr>
        <p:spPr>
          <a:xfrm>
            <a:off x="5796136" y="4023129"/>
            <a:ext cx="1071488" cy="1"/>
          </a:xfrm>
          <a:prstGeom prst="straightConnector1">
            <a:avLst/>
          </a:prstGeom>
          <a:ln>
            <a:solidFill>
              <a:schemeClr val="tx1">
                <a:lumMod val="85000"/>
                <a:lumOff val="15000"/>
              </a:schemeClr>
            </a:solidFill>
            <a:prstDash val="solid"/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1" name="Изображение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87824" y="2798992"/>
            <a:ext cx="2665476" cy="2455164"/>
          </a:xfrm>
          <a:prstGeom prst="rect">
            <a:avLst/>
          </a:prstGeom>
          <a:ln>
            <a:solidFill>
              <a:srgbClr val="D9D9D9"/>
            </a:solidFill>
          </a:ln>
        </p:spPr>
      </p:pic>
      <p:sp>
        <p:nvSpPr>
          <p:cNvPr id="22" name="Скругленный прямоугольник 21"/>
          <p:cNvSpPr/>
          <p:nvPr/>
        </p:nvSpPr>
        <p:spPr>
          <a:xfrm>
            <a:off x="7157884" y="3159032"/>
            <a:ext cx="1878612" cy="1632181"/>
          </a:xfrm>
          <a:prstGeom prst="roundRect">
            <a:avLst>
              <a:gd name="adj" fmla="val 11203"/>
            </a:avLst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/>
          <p:cNvSpPr/>
          <p:nvPr/>
        </p:nvSpPr>
        <p:spPr>
          <a:xfrm>
            <a:off x="7085870" y="3648373"/>
            <a:ext cx="1922404" cy="707886"/>
          </a:xfrm>
          <a:prstGeom prst="rect">
            <a:avLst/>
          </a:prstGeom>
          <a:ln>
            <a:noFill/>
            <a:prstDash val="lgDash"/>
          </a:ln>
        </p:spPr>
        <p:txBody>
          <a:bodyPr wrap="square">
            <a:spAutoFit/>
          </a:bodyPr>
          <a:lstStyle/>
          <a:p>
            <a:pPr algn="ctr"/>
            <a:r>
              <a:rPr lang="en-US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CRM</a:t>
            </a:r>
            <a:endParaRPr lang="ru-RU" sz="4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99895" y="1311093"/>
            <a:ext cx="806489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/>
              <a:t>Вы можете быстро интегрировать CRM с интернет-магазином на платформе «1С-Битрикс</a:t>
            </a:r>
            <a:r>
              <a:rPr lang="ru-RU" sz="2400" dirty="0" smtClean="0"/>
              <a:t>».</a:t>
            </a:r>
            <a:endParaRPr lang="ru-RU" sz="2400" dirty="0"/>
          </a:p>
        </p:txBody>
      </p:sp>
      <p:pic>
        <p:nvPicPr>
          <p:cNvPr id="14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791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2"/>
          <p:cNvSpPr txBox="1">
            <a:spLocks noChangeArrowheads="1"/>
          </p:cNvSpPr>
          <p:nvPr/>
        </p:nvSpPr>
        <p:spPr>
          <a:xfrm>
            <a:off x="425720" y="221233"/>
            <a:ext cx="6450536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 smtClean="0"/>
              <a:t>Возможности </a:t>
            </a:r>
            <a:r>
              <a:rPr lang="en-US" sz="3200" b="1" dirty="0" smtClean="0"/>
              <a:t>CRM </a:t>
            </a:r>
            <a:r>
              <a:rPr lang="ru-RU" sz="3200" b="1" dirty="0" smtClean="0"/>
              <a:t>в интернет-магазине</a:t>
            </a:r>
            <a:endParaRPr lang="en-US" sz="2800" b="1" dirty="0" smtClean="0">
              <a:latin typeface="Verdana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953457" y="1412776"/>
            <a:ext cx="5184576" cy="44319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ru-RU" dirty="0" smtClean="0"/>
              <a:t>загрузка данных о заказах в </a:t>
            </a:r>
            <a:r>
              <a:rPr lang="en-US" dirty="0" smtClean="0"/>
              <a:t>CRM </a:t>
            </a:r>
            <a:endParaRPr lang="ru-RU" dirty="0" smtClean="0"/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ru-RU" dirty="0"/>
              <a:t>регулярный двунаправленный обмен</a:t>
            </a:r>
            <a:r>
              <a:rPr lang="en-US" dirty="0" smtClean="0"/>
              <a:t> </a:t>
            </a:r>
            <a:r>
              <a:rPr lang="ru-RU" dirty="0" smtClean="0"/>
              <a:t>данными между интернет-магазином и  </a:t>
            </a:r>
            <a:r>
              <a:rPr lang="en-US" dirty="0" smtClean="0"/>
              <a:t>CRM</a:t>
            </a:r>
            <a:r>
              <a:rPr lang="ru-RU" dirty="0" smtClean="0"/>
              <a:t> </a:t>
            </a: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ru-RU" dirty="0"/>
              <a:t>обработка заказов прямо в CRM</a:t>
            </a: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ru-RU" dirty="0"/>
              <a:t>объединение в CRM заказов из разных интернет-магазинов </a:t>
            </a:r>
            <a:endParaRPr lang="ru-RU" dirty="0" smtClean="0"/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ru-RU" dirty="0" smtClean="0"/>
              <a:t>бизнес</a:t>
            </a:r>
            <a:r>
              <a:rPr lang="ru-RU" dirty="0"/>
              <a:t>-процесс для автоматического распределения «</a:t>
            </a:r>
            <a:r>
              <a:rPr lang="ru-RU" dirty="0" err="1"/>
              <a:t>лидов</a:t>
            </a:r>
            <a:r>
              <a:rPr lang="ru-RU" dirty="0"/>
              <a:t>» между менеджерами (например, в зависимости от суммы контракта</a:t>
            </a:r>
            <a:r>
              <a:rPr lang="ru-RU" dirty="0" smtClean="0"/>
              <a:t>)</a:t>
            </a:r>
            <a:endParaRPr lang="ru-RU" dirty="0"/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ru-RU" dirty="0"/>
              <a:t>«воронка» для оценки эффективности </a:t>
            </a:r>
            <a:r>
              <a:rPr lang="ru-RU" dirty="0" smtClean="0"/>
              <a:t>продаж</a:t>
            </a: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ru-RU" dirty="0" smtClean="0"/>
              <a:t>и </a:t>
            </a:r>
            <a:r>
              <a:rPr lang="ru-RU" dirty="0"/>
              <a:t>многое </a:t>
            </a:r>
            <a:r>
              <a:rPr lang="ru-RU" dirty="0" smtClean="0"/>
              <a:t>другое </a:t>
            </a:r>
          </a:p>
        </p:txBody>
      </p:sp>
      <p:pic>
        <p:nvPicPr>
          <p:cNvPr id="9" name="Изображение 8" descr="box-bus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2636912"/>
            <a:ext cx="1905000" cy="2024380"/>
          </a:xfrm>
          <a:prstGeom prst="rect">
            <a:avLst/>
          </a:prstGeom>
        </p:spPr>
      </p:pic>
      <p:cxnSp>
        <p:nvCxnSpPr>
          <p:cNvPr id="10" name="Прямая со стрелкой 9"/>
          <p:cNvCxnSpPr/>
          <p:nvPr/>
        </p:nvCxnSpPr>
        <p:spPr>
          <a:xfrm>
            <a:off x="1644312" y="3577225"/>
            <a:ext cx="696469" cy="1"/>
          </a:xfrm>
          <a:prstGeom prst="straightConnector1">
            <a:avLst/>
          </a:prstGeom>
          <a:ln>
            <a:solidFill>
              <a:schemeClr val="tx1">
                <a:lumMod val="85000"/>
                <a:lumOff val="15000"/>
              </a:schemeClr>
            </a:solidFill>
            <a:prstDash val="solid"/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Скругленный прямоугольник 11"/>
          <p:cNvSpPr/>
          <p:nvPr/>
        </p:nvSpPr>
        <p:spPr>
          <a:xfrm>
            <a:off x="169484" y="2744564"/>
            <a:ext cx="1346256" cy="1632181"/>
          </a:xfrm>
          <a:prstGeom prst="roundRect">
            <a:avLst>
              <a:gd name="adj" fmla="val 11203"/>
            </a:avLst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125692" y="3153162"/>
            <a:ext cx="1418348" cy="707886"/>
          </a:xfrm>
          <a:prstGeom prst="rect">
            <a:avLst/>
          </a:prstGeom>
          <a:ln>
            <a:noFill/>
            <a:prstDash val="lgDash"/>
          </a:ln>
        </p:spPr>
        <p:txBody>
          <a:bodyPr wrap="square">
            <a:spAutoFit/>
          </a:bodyPr>
          <a:lstStyle/>
          <a:p>
            <a:pPr algn="ctr"/>
            <a:r>
              <a:rPr lang="en-US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CRM</a:t>
            </a:r>
            <a:endParaRPr lang="ru-RU" sz="4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11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7819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2"/>
          <p:cNvSpPr txBox="1">
            <a:spLocks noChangeArrowheads="1"/>
          </p:cNvSpPr>
          <p:nvPr/>
        </p:nvSpPr>
        <p:spPr>
          <a:xfrm>
            <a:off x="425720" y="221233"/>
            <a:ext cx="6758528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/>
              <a:t>Конструктор отчетов в CRM </a:t>
            </a:r>
            <a:endParaRPr lang="en-US" sz="2800" b="1" dirty="0" smtClean="0">
              <a:latin typeface="Verdana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28837" y="1288052"/>
            <a:ext cx="4561560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400"/>
              </a:spcBef>
            </a:pPr>
            <a:r>
              <a:rPr lang="ru-RU" sz="2000" b="1" dirty="0" smtClean="0"/>
              <a:t>Восемь типовых отчетов:</a:t>
            </a:r>
          </a:p>
          <a:p>
            <a:pPr marL="285750" indent="-285750">
              <a:spcBef>
                <a:spcPts val="400"/>
              </a:spcBef>
              <a:buFont typeface="Arial"/>
              <a:buChar char="•"/>
            </a:pPr>
            <a:r>
              <a:rPr lang="ru-RU" sz="2000" dirty="0"/>
              <a:t>Выигранные сделки         </a:t>
            </a:r>
          </a:p>
          <a:p>
            <a:pPr marL="285750" indent="-285750">
              <a:spcBef>
                <a:spcPts val="400"/>
              </a:spcBef>
              <a:buFont typeface="Arial"/>
              <a:buChar char="•"/>
            </a:pPr>
            <a:r>
              <a:rPr lang="ru-RU" sz="2000" dirty="0"/>
              <a:t>Доходность по товарам         </a:t>
            </a:r>
          </a:p>
          <a:p>
            <a:pPr marL="285750" indent="-285750">
              <a:spcBef>
                <a:spcPts val="400"/>
              </a:spcBef>
              <a:buFont typeface="Arial"/>
              <a:buChar char="•"/>
            </a:pPr>
            <a:r>
              <a:rPr lang="ru-RU" sz="2000" dirty="0" smtClean="0"/>
              <a:t>Объем </a:t>
            </a:r>
            <a:r>
              <a:rPr lang="ru-RU" sz="2000" dirty="0"/>
              <a:t>сделок по контактам         </a:t>
            </a:r>
          </a:p>
          <a:p>
            <a:pPr marL="285750" indent="-285750">
              <a:spcBef>
                <a:spcPts val="400"/>
              </a:spcBef>
              <a:buFont typeface="Arial"/>
              <a:buChar char="•"/>
            </a:pPr>
            <a:r>
              <a:rPr lang="ru-RU" sz="2000" dirty="0" smtClean="0"/>
              <a:t>Объем </a:t>
            </a:r>
            <a:r>
              <a:rPr lang="ru-RU" sz="2000" dirty="0"/>
              <a:t>сделок по компаниям         </a:t>
            </a:r>
          </a:p>
          <a:p>
            <a:pPr marL="285750" indent="-285750">
              <a:spcBef>
                <a:spcPts val="400"/>
              </a:spcBef>
              <a:buFont typeface="Arial"/>
              <a:buChar char="•"/>
            </a:pPr>
            <a:r>
              <a:rPr lang="ru-RU" sz="2000" dirty="0" smtClean="0"/>
              <a:t>Объем </a:t>
            </a:r>
            <a:r>
              <a:rPr lang="ru-RU" sz="2000" dirty="0"/>
              <a:t>сделок по менеджерам         </a:t>
            </a:r>
          </a:p>
          <a:p>
            <a:pPr marL="285750" indent="-285750">
              <a:spcBef>
                <a:spcPts val="400"/>
              </a:spcBef>
              <a:buFont typeface="Arial"/>
              <a:buChar char="•"/>
            </a:pPr>
            <a:r>
              <a:rPr lang="ru-RU" sz="2000" dirty="0"/>
              <a:t>Ожидаемые продажи     </a:t>
            </a:r>
          </a:p>
          <a:p>
            <a:pPr marL="285750" indent="-285750">
              <a:spcBef>
                <a:spcPts val="400"/>
              </a:spcBef>
              <a:buFont typeface="Arial"/>
              <a:buChar char="•"/>
            </a:pPr>
            <a:r>
              <a:rPr lang="ru-RU" sz="2000" dirty="0"/>
              <a:t>Просроченные сделки         </a:t>
            </a:r>
          </a:p>
          <a:p>
            <a:pPr marL="285750" indent="-285750">
              <a:spcBef>
                <a:spcPts val="400"/>
              </a:spcBef>
              <a:buFont typeface="Arial"/>
              <a:buChar char="•"/>
            </a:pPr>
            <a:r>
              <a:rPr lang="ru-RU" sz="2000" dirty="0"/>
              <a:t>Распределение сделок по </a:t>
            </a:r>
            <a:r>
              <a:rPr lang="ru-RU" sz="2000" dirty="0" smtClean="0"/>
              <a:t>стадиям</a:t>
            </a:r>
          </a:p>
          <a:p>
            <a:pPr marL="285750" indent="-285750">
              <a:spcBef>
                <a:spcPts val="400"/>
              </a:spcBef>
              <a:buFont typeface="Arial"/>
              <a:buChar char="•"/>
            </a:pPr>
            <a:r>
              <a:rPr lang="ru-RU" sz="2000" dirty="0" smtClean="0"/>
              <a:t>Возможность создавать любые свои</a:t>
            </a:r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13752" y="1567181"/>
            <a:ext cx="3790696" cy="2887472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9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075" y="134076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4982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2"/>
          <p:cNvSpPr txBox="1">
            <a:spLocks noChangeArrowheads="1"/>
          </p:cNvSpPr>
          <p:nvPr/>
        </p:nvSpPr>
        <p:spPr>
          <a:xfrm>
            <a:off x="425720" y="221233"/>
            <a:ext cx="6758528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/>
              <a:t>Веб-формы + CRM </a:t>
            </a:r>
            <a:endParaRPr lang="en-US" sz="2800" b="1" dirty="0" smtClean="0">
              <a:latin typeface="Verdana" pitchFamily="34" charset="0"/>
            </a:endParaRPr>
          </a:p>
        </p:txBody>
      </p:sp>
      <p:pic>
        <p:nvPicPr>
          <p:cNvPr id="11" name="Изображение 10" descr="Снимок экрана 2012-05-16 в 19.32.36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268760"/>
            <a:ext cx="4680520" cy="4374726"/>
          </a:xfrm>
          <a:prstGeom prst="rect">
            <a:avLst/>
          </a:prstGeom>
        </p:spPr>
      </p:pic>
      <p:pic>
        <p:nvPicPr>
          <p:cNvPr id="9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593998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757028" y="5939988"/>
            <a:ext cx="784741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Результаты веб-форм с сайта можно автоматически выгружать в CRM.</a:t>
            </a:r>
          </a:p>
        </p:txBody>
      </p:sp>
    </p:spTree>
    <p:extLst>
      <p:ext uri="{BB962C8B-B14F-4D97-AF65-F5344CB8AC3E}">
        <p14:creationId xmlns:p14="http://schemas.microsoft.com/office/powerpoint/2010/main" val="2688050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Прямоугольник 10"/>
          <p:cNvSpPr/>
          <p:nvPr/>
        </p:nvSpPr>
        <p:spPr bwMode="auto">
          <a:xfrm>
            <a:off x="-11874" y="2445325"/>
            <a:ext cx="9182748" cy="2057400"/>
          </a:xfrm>
          <a:prstGeom prst="rect">
            <a:avLst/>
          </a:prstGeom>
          <a:solidFill>
            <a:srgbClr val="FFFFFF">
              <a:alpha val="89804"/>
            </a:srgb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2" name="Заголовок 1"/>
          <p:cNvSpPr txBox="1">
            <a:spLocks/>
          </p:cNvSpPr>
          <p:nvPr/>
        </p:nvSpPr>
        <p:spPr bwMode="auto">
          <a:xfrm>
            <a:off x="76200" y="2885700"/>
            <a:ext cx="8839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r"/>
            <a:r>
              <a:rPr lang="ru-RU" sz="54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Интеграция</a:t>
            </a:r>
            <a:endParaRPr lang="ru-RU" sz="5400" b="0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3" name="Picture 4" descr="C:\Users\Natalia\Desktop\Для презентаций\stickers-bullet\arrow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3775" y="2490453"/>
            <a:ext cx="266700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559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/>
          <p:cNvGrpSpPr/>
          <p:nvPr/>
        </p:nvGrpSpPr>
        <p:grpSpPr>
          <a:xfrm>
            <a:off x="899592" y="1091165"/>
            <a:ext cx="6775583" cy="5144078"/>
            <a:chOff x="4813842" y="1713922"/>
            <a:chExt cx="4188746" cy="3027219"/>
          </a:xfrm>
        </p:grpSpPr>
        <p:pic>
          <p:nvPicPr>
            <p:cNvPr id="16" name="Picture 2" descr="C:\Documents and Settings\Администратор\Рабочий стол\картинки_КП_пп\14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13842" y="1713922"/>
              <a:ext cx="2081342" cy="24641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73014" y="3111567"/>
              <a:ext cx="1629574" cy="16295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1" name="Рисунок 9" descr="new-1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667674">
              <a:off x="6761453" y="2912334"/>
              <a:ext cx="550863" cy="3984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Рисунок 10" descr="new-2.jp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667674">
              <a:off x="6618958" y="3876483"/>
              <a:ext cx="552450" cy="40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6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2"/>
          <p:cNvSpPr txBox="1">
            <a:spLocks noChangeArrowheads="1"/>
          </p:cNvSpPr>
          <p:nvPr/>
        </p:nvSpPr>
        <p:spPr>
          <a:xfrm>
            <a:off x="375318" y="11273"/>
            <a:ext cx="5996882" cy="997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800" b="1" dirty="0"/>
              <a:t>Обмен данными с «1С:Зарплата и Управление персоналом»</a:t>
            </a:r>
            <a:endParaRPr lang="en-US" sz="2400" b="1" dirty="0">
              <a:latin typeface="Verdana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E:\1c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335117"/>
            <a:ext cx="7012927" cy="3462035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>
            <a:solidFill>
              <a:schemeClr val="bg1">
                <a:lumMod val="85000"/>
              </a:schemeClr>
            </a:solidFill>
          </a:ln>
          <a:effectLst/>
          <a:ex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241" y="5091426"/>
            <a:ext cx="1343253" cy="13969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251520" y="127384"/>
            <a:ext cx="5996882" cy="997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/>
              <a:t>Импорт данных из внешних источников 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3202" y="5157192"/>
            <a:ext cx="1264604" cy="1274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075" y="134076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3288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499992" y="0"/>
            <a:ext cx="4644008" cy="685800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Заголовок 1"/>
          <p:cNvSpPr txBox="1">
            <a:spLocks/>
          </p:cNvSpPr>
          <p:nvPr/>
        </p:nvSpPr>
        <p:spPr bwMode="auto">
          <a:xfrm>
            <a:off x="4283968" y="2399641"/>
            <a:ext cx="4860032" cy="1677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ru-RU" sz="4000" dirty="0" smtClean="0">
                <a:latin typeface="Calibri" pitchFamily="34" charset="0"/>
                <a:cs typeface="Calibri" pitchFamily="34" charset="0"/>
              </a:rPr>
              <a:t>Как эти задачи решаются в корпоративном портале?</a:t>
            </a:r>
          </a:p>
        </p:txBody>
      </p:sp>
      <p:pic>
        <p:nvPicPr>
          <p:cNvPr id="8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Изображение 6" descr="box-kp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24744"/>
            <a:ext cx="4320480" cy="4589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062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5" name="Picture 2" descr="C:\Documents and Settings\Администратор\Рабочий стол\картинки_КП_пп\1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686" y="1530350"/>
            <a:ext cx="3306645" cy="39148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34298" y="1829638"/>
            <a:ext cx="4936552" cy="2967514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  <a:effectLst/>
        </p:spPr>
      </p:pic>
      <p:pic>
        <p:nvPicPr>
          <p:cNvPr id="38919" name="Рисунок 9" descr="new-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5377" y="2298700"/>
            <a:ext cx="550863" cy="398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20" name="Рисунок 10" descr="new-2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3106" y="2840037"/>
            <a:ext cx="5524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2"/>
          <p:cNvSpPr txBox="1">
            <a:spLocks noChangeArrowheads="1"/>
          </p:cNvSpPr>
          <p:nvPr/>
        </p:nvSpPr>
        <p:spPr>
          <a:xfrm>
            <a:off x="231302" y="11273"/>
            <a:ext cx="5996882" cy="9973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100" b="1" dirty="0"/>
              <a:t>Двунаправленная интеграция с </a:t>
            </a:r>
            <a:r>
              <a:rPr lang="ru-RU" sz="3100" b="1" dirty="0" err="1"/>
              <a:t>Microsoft</a:t>
            </a:r>
            <a:r>
              <a:rPr lang="ru-RU" sz="3100" b="1" dirty="0"/>
              <a:t> </a:t>
            </a:r>
            <a:r>
              <a:rPr lang="ru-RU" sz="3100" b="1" dirty="0" err="1"/>
              <a:t>Office</a:t>
            </a:r>
            <a:r>
              <a:rPr lang="ru-RU" sz="3100" b="1" dirty="0"/>
              <a:t> </a:t>
            </a:r>
            <a:r>
              <a:rPr lang="ru-RU" sz="3100" b="1" dirty="0" err="1"/>
              <a:t>Outlook</a:t>
            </a:r>
            <a:endParaRPr lang="en-US" sz="3100" b="1" dirty="0" smtClean="0">
              <a:latin typeface="Verdana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7" name="Объект 2"/>
          <p:cNvSpPr>
            <a:spLocks noGrp="1"/>
          </p:cNvSpPr>
          <p:nvPr>
            <p:ph idx="1"/>
          </p:nvPr>
        </p:nvSpPr>
        <p:spPr>
          <a:xfrm>
            <a:off x="535275" y="1628800"/>
            <a:ext cx="8579296" cy="3921125"/>
          </a:xfrm>
        </p:spPr>
        <p:txBody>
          <a:bodyPr/>
          <a:lstStyle/>
          <a:p>
            <a:pPr marL="533400" indent="-533400">
              <a:spcBef>
                <a:spcPts val="600"/>
              </a:spcBef>
              <a:spcAft>
                <a:spcPts val="600"/>
              </a:spcAft>
              <a:buSzPct val="120000"/>
              <a:buBlip>
                <a:blip r:embed="rId2"/>
              </a:buBlip>
            </a:pPr>
            <a:r>
              <a:rPr lang="ru-RU" dirty="0" smtClean="0"/>
              <a:t>Коннектор к </a:t>
            </a:r>
            <a:r>
              <a:rPr lang="en-US" dirty="0" smtClean="0"/>
              <a:t>MS Exchange</a:t>
            </a:r>
            <a:r>
              <a:rPr lang="ru-RU" dirty="0" smtClean="0"/>
              <a:t>  </a:t>
            </a:r>
            <a:r>
              <a:rPr lang="en-US" dirty="0" smtClean="0"/>
              <a:t>Server</a:t>
            </a:r>
            <a:r>
              <a:rPr lang="ru-RU" dirty="0" smtClean="0"/>
              <a:t> 2007/2010</a:t>
            </a:r>
          </a:p>
          <a:p>
            <a:pPr marL="533400" indent="-533400">
              <a:spcBef>
                <a:spcPts val="600"/>
              </a:spcBef>
              <a:spcAft>
                <a:spcPts val="600"/>
              </a:spcAft>
              <a:buSzPct val="120000"/>
              <a:buBlip>
                <a:blip r:embed="rId2"/>
              </a:buBlip>
            </a:pPr>
            <a:r>
              <a:rPr lang="ru-RU" dirty="0" smtClean="0"/>
              <a:t>Коннектор к </a:t>
            </a:r>
            <a:r>
              <a:rPr lang="en-US" dirty="0" smtClean="0"/>
              <a:t>MS SharePoint</a:t>
            </a:r>
            <a:endParaRPr lang="ru-RU" dirty="0" smtClean="0"/>
          </a:p>
          <a:p>
            <a:pPr marL="533400" indent="-533400">
              <a:spcBef>
                <a:spcPts val="600"/>
              </a:spcBef>
              <a:spcAft>
                <a:spcPts val="600"/>
              </a:spcAft>
              <a:buSzPct val="120000"/>
              <a:buBlip>
                <a:blip r:embed="rId2"/>
              </a:buBlip>
            </a:pPr>
            <a:r>
              <a:rPr lang="ru-RU" dirty="0" smtClean="0"/>
              <a:t>Интеграция с MS </a:t>
            </a:r>
            <a:r>
              <a:rPr lang="ru-RU" dirty="0" err="1" smtClean="0"/>
              <a:t>Exchange</a:t>
            </a:r>
            <a:r>
              <a:rPr lang="ru-RU" dirty="0" smtClean="0"/>
              <a:t> </a:t>
            </a:r>
            <a:r>
              <a:rPr lang="ru-RU" dirty="0" err="1" smtClean="0"/>
              <a:t>Web</a:t>
            </a:r>
            <a:r>
              <a:rPr lang="ru-RU" dirty="0" smtClean="0"/>
              <a:t> </a:t>
            </a:r>
            <a:r>
              <a:rPr lang="ru-RU" dirty="0" err="1" smtClean="0"/>
              <a:t>Mail</a:t>
            </a:r>
            <a:endParaRPr lang="ru-RU" dirty="0" smtClean="0"/>
          </a:p>
          <a:p>
            <a:pPr marL="533400" indent="-533400">
              <a:spcBef>
                <a:spcPts val="600"/>
              </a:spcBef>
              <a:spcAft>
                <a:spcPts val="600"/>
              </a:spcAft>
              <a:buSzPct val="120000"/>
              <a:buBlip>
                <a:blip r:embed="rId2"/>
              </a:buBlip>
            </a:pPr>
            <a:r>
              <a:rPr lang="ru-RU" dirty="0" smtClean="0"/>
              <a:t>Улучшенная интеграция с </a:t>
            </a:r>
            <a:r>
              <a:rPr lang="ru-RU" dirty="0" err="1" smtClean="0"/>
              <a:t>Active</a:t>
            </a:r>
            <a:r>
              <a:rPr lang="ru-RU" dirty="0" smtClean="0"/>
              <a:t> </a:t>
            </a:r>
            <a:r>
              <a:rPr lang="ru-RU" dirty="0" err="1" smtClean="0"/>
              <a:t>Directory</a:t>
            </a:r>
            <a:r>
              <a:rPr lang="ru-RU" dirty="0" smtClean="0"/>
              <a:t> и с MS </a:t>
            </a:r>
            <a:r>
              <a:rPr lang="ru-RU" dirty="0" err="1" smtClean="0"/>
              <a:t>Office</a:t>
            </a:r>
            <a:endParaRPr lang="ru-RU" dirty="0" smtClean="0"/>
          </a:p>
        </p:txBody>
      </p:sp>
      <p:pic>
        <p:nvPicPr>
          <p:cNvPr id="4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231302" y="11273"/>
            <a:ext cx="5996882" cy="997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 smtClean="0"/>
              <a:t>Интеграция с </a:t>
            </a:r>
            <a:r>
              <a:rPr lang="en-US" sz="3200" b="1" dirty="0" smtClean="0"/>
              <a:t>Microsoft</a:t>
            </a:r>
            <a:endParaRPr lang="en-US" sz="2800" b="1" dirty="0" smtClean="0"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5215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1" name="Объект 2"/>
          <p:cNvSpPr>
            <a:spLocks noGrp="1"/>
          </p:cNvSpPr>
          <p:nvPr>
            <p:ph idx="1"/>
          </p:nvPr>
        </p:nvSpPr>
        <p:spPr>
          <a:xfrm>
            <a:off x="4322115" y="5861635"/>
            <a:ext cx="5568300" cy="548793"/>
          </a:xfrm>
        </p:spPr>
        <p:txBody>
          <a:bodyPr/>
          <a:lstStyle/>
          <a:p>
            <a:pPr marL="0" indent="0">
              <a:buNone/>
            </a:pPr>
            <a:r>
              <a:rPr lang="ru-RU" sz="2800" dirty="0" smtClean="0"/>
              <a:t>Поддержка </a:t>
            </a:r>
            <a:r>
              <a:rPr lang="ru-RU" sz="2800" dirty="0"/>
              <a:t>форматов </a:t>
            </a:r>
            <a:r>
              <a:rPr lang="ru-RU" sz="2800" dirty="0" err="1" smtClean="0"/>
              <a:t>CalDAV</a:t>
            </a:r>
            <a:endParaRPr lang="ru-RU" sz="2800" dirty="0" smtClean="0"/>
          </a:p>
          <a:p>
            <a:pPr marL="0" indent="0">
              <a:buNone/>
            </a:pPr>
            <a:endParaRPr lang="ru-RU" sz="1400" dirty="0" smtClean="0"/>
          </a:p>
        </p:txBody>
      </p:sp>
      <p:pic>
        <p:nvPicPr>
          <p:cNvPr id="37892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6855" y="1431783"/>
            <a:ext cx="3852485" cy="4392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231302" y="11273"/>
            <a:ext cx="5996882" cy="997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 smtClean="0"/>
              <a:t>Интеграция с </a:t>
            </a:r>
            <a:r>
              <a:rPr lang="en-US" sz="3200" b="1" dirty="0" smtClean="0"/>
              <a:t>Google</a:t>
            </a:r>
            <a:endParaRPr lang="en-US" sz="2800" b="1" dirty="0" smtClean="0">
              <a:latin typeface="Verdana" pitchFamily="34" charset="0"/>
            </a:endParaRPr>
          </a:p>
        </p:txBody>
      </p:sp>
      <p:pic>
        <p:nvPicPr>
          <p:cNvPr id="5122" name="Picture 2" descr="C:\Users\Аня\Desktop\android_new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237618"/>
            <a:ext cx="2655872" cy="4886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0084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493168"/>
            <a:ext cx="3455616" cy="44161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231302" y="11273"/>
            <a:ext cx="5996882" cy="997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 smtClean="0"/>
              <a:t>Интеграция с </a:t>
            </a:r>
            <a:r>
              <a:rPr lang="en-US" sz="3200" b="1" dirty="0" smtClean="0"/>
              <a:t>Apple</a:t>
            </a:r>
            <a:endParaRPr lang="en-US" sz="2800" b="1" dirty="0" smtClean="0">
              <a:latin typeface="Verdana" pitchFamily="34" charset="0"/>
            </a:endParaRPr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493168"/>
            <a:ext cx="3528392" cy="4395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860032" y="1340768"/>
            <a:ext cx="1368152" cy="5760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6296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41876" y="1363465"/>
            <a:ext cx="7602762" cy="3906838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/>
        </p:spPr>
      </p:pic>
      <p:pic>
        <p:nvPicPr>
          <p:cNvPr id="5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231302" y="11273"/>
            <a:ext cx="5996882" cy="997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 smtClean="0"/>
              <a:t>Интерактивные сервисы</a:t>
            </a:r>
            <a:endParaRPr lang="en-US" sz="2800" b="1" dirty="0" smtClean="0">
              <a:latin typeface="Verdana" pitchFamily="34" charset="0"/>
            </a:endParaRPr>
          </a:p>
        </p:txBody>
      </p:sp>
      <p:pic>
        <p:nvPicPr>
          <p:cNvPr id="10" name="Picture 2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075" y="134076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Natalia\Downloads\8706558_l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875" y="0"/>
            <a:ext cx="918274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 bwMode="auto">
          <a:xfrm>
            <a:off x="-11874" y="2445325"/>
            <a:ext cx="9182748" cy="2057400"/>
          </a:xfrm>
          <a:prstGeom prst="rect">
            <a:avLst/>
          </a:prstGeom>
          <a:solidFill>
            <a:srgbClr val="FFFFFF">
              <a:alpha val="80000"/>
            </a:srgb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 bwMode="auto">
          <a:xfrm>
            <a:off x="76200" y="2885700"/>
            <a:ext cx="8839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r"/>
            <a:r>
              <a:rPr lang="ru-RU" sz="5400" b="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Мобильность</a:t>
            </a:r>
          </a:p>
          <a:p>
            <a:pPr algn="r"/>
            <a:r>
              <a:rPr lang="ru-RU" sz="5400" b="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Технология </a:t>
            </a:r>
            <a:r>
              <a:rPr lang="en-US" sz="5400" b="0" dirty="0" err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BitrixMobile</a:t>
            </a:r>
            <a:endParaRPr lang="ru-RU" sz="5400" b="0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8" name="Picture 4" descr="C:\Users\Natalia\Desktop\Для презентаций\stickers-bullet\arrow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3775" y="2490453"/>
            <a:ext cx="266700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6615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83820" y="11273"/>
            <a:ext cx="5996882" cy="997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 smtClean="0"/>
              <a:t>Мобильный портал</a:t>
            </a:r>
            <a:endParaRPr lang="en-US" sz="2800" b="1" dirty="0" smtClean="0">
              <a:latin typeface="Verdana" pitchFamily="34" charset="0"/>
            </a:endParaRPr>
          </a:p>
        </p:txBody>
      </p:sp>
      <p:pic>
        <p:nvPicPr>
          <p:cNvPr id="11" name="Picture 3" descr="C:\Users\Natalia\Desktop\cp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8" y="1337589"/>
            <a:ext cx="2830741" cy="4246112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>
            <a:solidFill>
              <a:schemeClr val="bg1">
                <a:lumMod val="85000"/>
              </a:schemeClr>
            </a:solidFill>
          </a:ln>
          <a:effectLst/>
          <a:extLst/>
        </p:spPr>
      </p:pic>
      <p:pic>
        <p:nvPicPr>
          <p:cNvPr id="12" name="Picture 4" descr="C:\Users\Natalia\Desktop\222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8085" y="1361760"/>
            <a:ext cx="2808969" cy="4213455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>
            <a:solidFill>
              <a:schemeClr val="bg1">
                <a:lumMod val="85000"/>
              </a:schemeClr>
            </a:solidFill>
          </a:ln>
          <a:effectLst/>
          <a:extLst/>
        </p:spPr>
      </p:pic>
      <p:pic>
        <p:nvPicPr>
          <p:cNvPr id="13" name="Picture 2" descr="IMG_083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1259" y="1354416"/>
            <a:ext cx="2830741" cy="42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37164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873" y="-11064"/>
            <a:ext cx="9154224" cy="6869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 bwMode="auto">
          <a:xfrm>
            <a:off x="-11874" y="2445325"/>
            <a:ext cx="9155874" cy="2057400"/>
          </a:xfrm>
          <a:prstGeom prst="rect">
            <a:avLst/>
          </a:prstGeom>
          <a:solidFill>
            <a:srgbClr val="FFFFFF">
              <a:alpha val="80000"/>
            </a:srgb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 bwMode="auto">
          <a:xfrm>
            <a:off x="76200" y="2885700"/>
            <a:ext cx="8839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r"/>
            <a:r>
              <a:rPr lang="ru-RU" sz="5400" b="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Многодепартаментность</a:t>
            </a:r>
          </a:p>
        </p:txBody>
      </p:sp>
      <p:pic>
        <p:nvPicPr>
          <p:cNvPr id="8" name="Picture 4" descr="C:\Users\Natalia\Desktop\Для презентаций\stickers-bullet\arrow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3775" y="2490453"/>
            <a:ext cx="266700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9115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330562"/>
            <a:ext cx="7923139" cy="4363798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231302" y="11273"/>
            <a:ext cx="5996882" cy="997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 smtClean="0"/>
              <a:t>Многодепартаментность</a:t>
            </a:r>
            <a:endParaRPr lang="en-US" sz="2800" b="1" dirty="0" smtClean="0">
              <a:latin typeface="Verdana" pitchFamily="34" charset="0"/>
            </a:endParaRPr>
          </a:p>
        </p:txBody>
      </p:sp>
      <p:pic>
        <p:nvPicPr>
          <p:cNvPr id="10" name="Picture 2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075" y="134076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6227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6" y="-8906"/>
            <a:ext cx="9146176" cy="68669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Прямоугольник 7"/>
          <p:cNvSpPr/>
          <p:nvPr/>
        </p:nvSpPr>
        <p:spPr bwMode="auto">
          <a:xfrm>
            <a:off x="3956" y="2333500"/>
            <a:ext cx="9146175" cy="2252350"/>
          </a:xfrm>
          <a:prstGeom prst="rect">
            <a:avLst/>
          </a:prstGeom>
          <a:solidFill>
            <a:srgbClr val="FFFFFF">
              <a:alpha val="74902"/>
            </a:srgb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 bwMode="auto">
          <a:xfrm>
            <a:off x="76200" y="2885700"/>
            <a:ext cx="8839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r"/>
            <a:r>
              <a:rPr lang="ru-RU" sz="6000" b="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Производительность</a:t>
            </a:r>
          </a:p>
        </p:txBody>
      </p:sp>
      <p:pic>
        <p:nvPicPr>
          <p:cNvPr id="9" name="Picture 2" descr="C:\Users\Natalia\Documents\Для презентаций\stickers-bullet\sticker-lef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7860" y="238450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2441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Изображение 12" descr="9018971_l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0" r="6225"/>
          <a:stretch/>
        </p:blipFill>
        <p:spPr>
          <a:xfrm>
            <a:off x="-5039" y="0"/>
            <a:ext cx="9149040" cy="6858000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 bwMode="auto">
          <a:xfrm>
            <a:off x="0" y="4653136"/>
            <a:ext cx="9144000" cy="2204864"/>
          </a:xfrm>
          <a:prstGeom prst="rect">
            <a:avLst/>
          </a:prstGeom>
          <a:solidFill>
            <a:srgbClr val="FFFFFF">
              <a:alpha val="79000"/>
            </a:srgb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11" name="Picture 2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5152734"/>
            <a:ext cx="432048" cy="432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21035" y="5013176"/>
            <a:ext cx="824440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/>
              <a:t>Обмен файлами и управление документами – через корпоративный портал</a:t>
            </a:r>
            <a:endParaRPr lang="ru-RU" sz="2800" dirty="0"/>
          </a:p>
        </p:txBody>
      </p:sp>
      <p:pic>
        <p:nvPicPr>
          <p:cNvPr id="15" name="Picture 2" descr="C:\Users\Natalia\Documents\Для презентаций\stickers-bullet\sticker-lef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8636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2"/>
          <p:cNvPicPr>
            <a:picLocks noChangeAspect="1"/>
          </p:cNvPicPr>
          <p:nvPr/>
        </p:nvPicPr>
        <p:blipFill rotWithShape="1">
          <a:blip r:embed="rId3"/>
          <a:srcRect t="2894" b="8929"/>
          <a:stretch/>
        </p:blipFill>
        <p:spPr bwMode="auto">
          <a:xfrm>
            <a:off x="0" y="0"/>
            <a:ext cx="9121140" cy="6858000"/>
          </a:xfrm>
          <a:prstGeom prst="roundRect">
            <a:avLst>
              <a:gd name="adj" fmla="val 225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Скругленный прямоугольник 12"/>
          <p:cNvSpPr/>
          <p:nvPr/>
        </p:nvSpPr>
        <p:spPr>
          <a:xfrm>
            <a:off x="0" y="0"/>
            <a:ext cx="5105400" cy="6840000"/>
          </a:xfrm>
          <a:prstGeom prst="roundRect">
            <a:avLst>
              <a:gd name="adj" fmla="val 0"/>
            </a:avLst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19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12120" y="15240"/>
            <a:ext cx="4344618" cy="876300"/>
          </a:xfrm>
        </p:spPr>
        <p:txBody>
          <a:bodyPr/>
          <a:lstStyle/>
          <a:p>
            <a:pPr algn="l" eaLnBrk="1" hangingPunct="1"/>
            <a:r>
              <a:rPr lang="ru-RU" sz="2800" b="1" dirty="0" smtClean="0">
                <a:solidFill>
                  <a:srgbClr val="00091A"/>
                </a:solidFill>
                <a:latin typeface="Calibri" pitchFamily="34" charset="0"/>
                <a:ea typeface="Verdana" pitchFamily="34" charset="0"/>
                <a:cs typeface="Calibri" pitchFamily="34" charset="0"/>
              </a:rPr>
              <a:t>Веб-кластер</a:t>
            </a:r>
            <a:endParaRPr lang="en-US" sz="2800" b="1" dirty="0" smtClean="0">
              <a:solidFill>
                <a:srgbClr val="00091A"/>
              </a:solidFill>
              <a:latin typeface="Calibri" pitchFamily="34" charset="0"/>
              <a:ea typeface="Verdana" pitchFamily="34" charset="0"/>
              <a:cs typeface="Calibri" pitchFamily="34" charset="0"/>
            </a:endParaRPr>
          </a:p>
        </p:txBody>
      </p:sp>
      <p:pic>
        <p:nvPicPr>
          <p:cNvPr id="14" name="Picture 4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320" y="3048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74960" y="1147950"/>
            <a:ext cx="4425640" cy="5213365"/>
          </a:xfrm>
          <a:prstGeom prst="rect">
            <a:avLst/>
          </a:prstGeom>
          <a:noFill/>
        </p:spPr>
        <p:txBody>
          <a:bodyPr wrap="square" lIns="82945" tIns="41473" rIns="82945" bIns="41473">
            <a:spAutoFit/>
          </a:bodyPr>
          <a:lstStyle/>
          <a:p>
            <a:pPr>
              <a:defRPr/>
            </a:pPr>
            <a:r>
              <a:rPr lang="ru-RU" sz="20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Основные задачи, которые решает веб-кластер:</a:t>
            </a:r>
          </a:p>
          <a:p>
            <a:pPr>
              <a:defRPr/>
            </a:pPr>
            <a:endParaRPr lang="ru-RU" sz="2000" b="0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marL="285750" indent="-285750">
              <a:spcBef>
                <a:spcPts val="544"/>
              </a:spcBef>
              <a:spcAft>
                <a:spcPts val="544"/>
              </a:spcAft>
              <a:buSzPct val="120000"/>
              <a:buBlip>
                <a:blip r:embed="rId5"/>
              </a:buBlip>
              <a:defRPr/>
            </a:pPr>
            <a:r>
              <a:rPr lang="x-none" sz="20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Обеспечение высокой доступности сервиса (так называемые HA - High Availability или Failover кластеры)</a:t>
            </a:r>
            <a:endParaRPr lang="ru-RU" sz="2000" b="0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marL="285750" indent="-285750">
              <a:spcBef>
                <a:spcPts val="544"/>
              </a:spcBef>
              <a:spcAft>
                <a:spcPts val="544"/>
              </a:spcAft>
              <a:buSzPct val="120000"/>
              <a:buBlip>
                <a:blip r:embed="rId5"/>
              </a:buBlip>
              <a:defRPr/>
            </a:pPr>
            <a:r>
              <a:rPr lang="x-none" sz="20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Масштабирование </a:t>
            </a:r>
            <a:r>
              <a:rPr lang="ru-RU" sz="20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веб-проекта</a:t>
            </a:r>
            <a:r>
              <a:rPr lang="x-none" sz="20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в условиях возрастающей нагрузки (HP - High Performance кластеры)</a:t>
            </a:r>
            <a:endParaRPr lang="ru-RU" sz="2000" b="0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marL="285750" indent="-285750">
              <a:spcBef>
                <a:spcPts val="544"/>
              </a:spcBef>
              <a:spcAft>
                <a:spcPts val="544"/>
              </a:spcAft>
              <a:buSzPct val="120000"/>
              <a:buBlip>
                <a:blip r:embed="rId5"/>
              </a:buBlip>
              <a:defRPr/>
            </a:pPr>
            <a:r>
              <a:rPr lang="ru-RU" sz="20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Балансирование нагрузки, трафика, данных между несколькими серверами.</a:t>
            </a:r>
          </a:p>
          <a:p>
            <a:pPr marL="285750" indent="-285750">
              <a:spcBef>
                <a:spcPts val="544"/>
              </a:spcBef>
              <a:spcAft>
                <a:spcPts val="544"/>
              </a:spcAft>
              <a:buSzPct val="120000"/>
              <a:buBlip>
                <a:blip r:embed="rId5"/>
              </a:buBlip>
              <a:defRPr/>
            </a:pPr>
            <a:r>
              <a:rPr lang="ru-RU" sz="20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Создание целостной резервной копии данных для </a:t>
            </a:r>
            <a:r>
              <a:rPr lang="en-US" sz="20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MySQL</a:t>
            </a:r>
            <a:r>
              <a:rPr lang="ru-RU" sz="20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.</a:t>
            </a:r>
          </a:p>
          <a:p>
            <a:pPr>
              <a:defRPr/>
            </a:pPr>
            <a:endParaRPr lang="ru-RU" sz="2000" b="0" dirty="0">
              <a:solidFill>
                <a:srgbClr val="000000"/>
              </a:solidFill>
              <a:cs typeface="Arial" charset="0"/>
            </a:endParaRPr>
          </a:p>
        </p:txBody>
      </p:sp>
      <p:pic>
        <p:nvPicPr>
          <p:cNvPr id="9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1762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Natalia\Downloads\6895155_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386" y="0"/>
            <a:ext cx="91573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 bwMode="auto">
          <a:xfrm>
            <a:off x="3957" y="2333500"/>
            <a:ext cx="9140044" cy="2252350"/>
          </a:xfrm>
          <a:prstGeom prst="rect">
            <a:avLst/>
          </a:prstGeom>
          <a:solidFill>
            <a:srgbClr val="FFFFFF">
              <a:alpha val="74902"/>
            </a:srgb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 bwMode="auto">
          <a:xfrm>
            <a:off x="76200" y="2885700"/>
            <a:ext cx="8839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r"/>
            <a:r>
              <a:rPr lang="ru-RU" sz="5400" b="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Безопасность</a:t>
            </a:r>
          </a:p>
        </p:txBody>
      </p:sp>
      <p:pic>
        <p:nvPicPr>
          <p:cNvPr id="9" name="Picture 2" descr="C:\Users\Natalia\Documents\Для презентаций\stickers-bullet\sticker-lef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10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7860" y="238450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8053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1" name="Изображение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989138"/>
            <a:ext cx="6121400" cy="482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728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04788" y="-27384"/>
            <a:ext cx="6142037" cy="892175"/>
          </a:xfrm>
        </p:spPr>
        <p:txBody>
          <a:bodyPr/>
          <a:lstStyle/>
          <a:p>
            <a:pPr algn="l" eaLnBrk="1" hangingPunct="1"/>
            <a:r>
              <a:rPr lang="ru-RU" sz="3200" b="1" dirty="0">
                <a:solidFill>
                  <a:srgbClr val="00091A"/>
                </a:solidFill>
                <a:latin typeface="Calibri" charset="0"/>
                <a:ea typeface="Verdana" charset="0"/>
              </a:rPr>
              <a:t>«Панель безопасности»</a:t>
            </a:r>
            <a:endParaRPr lang="en-US" sz="3200" b="1" dirty="0">
              <a:solidFill>
                <a:srgbClr val="00091A"/>
              </a:solidFill>
              <a:latin typeface="Calibri" charset="0"/>
              <a:ea typeface="Verdana" charset="0"/>
            </a:endParaRPr>
          </a:p>
        </p:txBody>
      </p:sp>
      <p:sp>
        <p:nvSpPr>
          <p:cNvPr id="97283" name="Прямоугольник 3"/>
          <p:cNvSpPr>
            <a:spLocks noChangeArrowheads="1"/>
          </p:cNvSpPr>
          <p:nvPr/>
        </p:nvSpPr>
        <p:spPr bwMode="auto">
          <a:xfrm>
            <a:off x="533400" y="1336675"/>
            <a:ext cx="82867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sz="2400">
                <a:solidFill>
                  <a:srgbClr val="000000"/>
                </a:solidFill>
                <a:latin typeface="Calibri" charset="0"/>
                <a:ea typeface="Verdana" charset="0"/>
              </a:rPr>
              <a:t>Оценка уровней безопасности веб-проекта</a:t>
            </a:r>
          </a:p>
        </p:txBody>
      </p:sp>
      <p:pic>
        <p:nvPicPr>
          <p:cNvPr id="9728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08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7285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7900" y="-46038"/>
            <a:ext cx="3063875" cy="1076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7286" name="Picture 4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00" y="143827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7287" name="Picture 2" descr="C:\Users\Аня\AppData\Local\Microsoft\Windows\Temporary Internet Files\Content.Outlook\36VJRQY6\line (2)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63" y="1206500"/>
            <a:ext cx="8915400" cy="1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06496716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9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8226" y="1752600"/>
            <a:ext cx="2667000" cy="1893195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6261" name="Прямоугольник 3"/>
          <p:cNvSpPr>
            <a:spLocks noChangeArrowheads="1"/>
          </p:cNvSpPr>
          <p:nvPr/>
        </p:nvSpPr>
        <p:spPr bwMode="auto">
          <a:xfrm>
            <a:off x="425450" y="1600200"/>
            <a:ext cx="3886200" cy="452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ru-RU" dirty="0">
                <a:latin typeface="+mj-lt"/>
              </a:rPr>
              <a:t>Ваши сотрудники авторизуются на </a:t>
            </a:r>
            <a:r>
              <a:rPr lang="ru-RU" dirty="0" smtClean="0">
                <a:latin typeface="+mj-lt"/>
              </a:rPr>
              <a:t>портале, </a:t>
            </a:r>
            <a:r>
              <a:rPr lang="ru-RU" dirty="0">
                <a:latin typeface="+mj-lt"/>
              </a:rPr>
              <a:t>используя свой логин, пароль и цифровой ключ со своего персонального </a:t>
            </a:r>
            <a:r>
              <a:rPr lang="ru-RU" dirty="0" err="1">
                <a:latin typeface="+mj-lt"/>
              </a:rPr>
              <a:t>брелка</a:t>
            </a:r>
            <a:r>
              <a:rPr lang="ru-RU" dirty="0">
                <a:latin typeface="+mj-lt"/>
              </a:rPr>
              <a:t>. </a:t>
            </a:r>
            <a:r>
              <a:rPr lang="ru-RU" i="1" dirty="0">
                <a:latin typeface="+mj-lt"/>
              </a:rPr>
              <a:t>Ключ используется только один раз и для каждой авторизации пользователя </a:t>
            </a:r>
            <a:r>
              <a:rPr lang="ru-RU" i="1" dirty="0" err="1">
                <a:latin typeface="+mj-lt"/>
              </a:rPr>
              <a:t>генерится</a:t>
            </a:r>
            <a:r>
              <a:rPr lang="ru-RU" i="1" dirty="0">
                <a:latin typeface="+mj-lt"/>
              </a:rPr>
              <a:t> новый набор цифр.</a:t>
            </a:r>
            <a:endParaRPr lang="en-US" i="1" dirty="0">
              <a:latin typeface="+mj-lt"/>
            </a:endParaRPr>
          </a:p>
          <a:p>
            <a:pPr>
              <a:defRPr/>
            </a:pPr>
            <a:endParaRPr lang="ru-RU" dirty="0">
              <a:latin typeface="+mj-lt"/>
            </a:endParaRPr>
          </a:p>
          <a:p>
            <a:pPr>
              <a:defRPr/>
            </a:pPr>
            <a:endParaRPr lang="en-US" dirty="0">
              <a:latin typeface="+mj-lt"/>
            </a:endParaRPr>
          </a:p>
          <a:p>
            <a:pPr>
              <a:defRPr/>
            </a:pPr>
            <a:r>
              <a:rPr lang="ru-RU" dirty="0">
                <a:latin typeface="+mj-lt"/>
              </a:rPr>
              <a:t>Технология одноразовых паролей (</a:t>
            </a:r>
            <a:r>
              <a:rPr lang="ru-RU" dirty="0" err="1">
                <a:latin typeface="+mj-lt"/>
              </a:rPr>
              <a:t>One</a:t>
            </a:r>
            <a:r>
              <a:rPr lang="ru-RU" dirty="0">
                <a:latin typeface="+mj-lt"/>
              </a:rPr>
              <a:t> </a:t>
            </a:r>
            <a:r>
              <a:rPr lang="ru-RU" dirty="0" err="1">
                <a:latin typeface="+mj-lt"/>
              </a:rPr>
              <a:t>Time</a:t>
            </a:r>
            <a:r>
              <a:rPr lang="ru-RU" dirty="0">
                <a:latin typeface="+mj-lt"/>
              </a:rPr>
              <a:t> </a:t>
            </a:r>
            <a:r>
              <a:rPr lang="ru-RU" dirty="0" err="1">
                <a:latin typeface="+mj-lt"/>
              </a:rPr>
              <a:t>Password</a:t>
            </a:r>
            <a:r>
              <a:rPr lang="ru-RU" dirty="0">
                <a:latin typeface="+mj-lt"/>
              </a:rPr>
              <a:t> - OTP) с использованием </a:t>
            </a:r>
            <a:r>
              <a:rPr lang="ru-RU" dirty="0" err="1">
                <a:latin typeface="+mj-lt"/>
              </a:rPr>
              <a:t>брелков</a:t>
            </a:r>
            <a:r>
              <a:rPr lang="ru-RU" dirty="0">
                <a:latin typeface="+mj-lt"/>
              </a:rPr>
              <a:t> </a:t>
            </a:r>
            <a:r>
              <a:rPr lang="ru-RU" dirty="0" err="1">
                <a:latin typeface="+mj-lt"/>
              </a:rPr>
              <a:t>Aladdin</a:t>
            </a:r>
            <a:r>
              <a:rPr lang="ru-RU" dirty="0">
                <a:latin typeface="+mj-lt"/>
              </a:rPr>
              <a:t> </a:t>
            </a:r>
            <a:r>
              <a:rPr lang="ru-RU" dirty="0" err="1">
                <a:latin typeface="+mj-lt"/>
              </a:rPr>
              <a:t>eToken</a:t>
            </a:r>
            <a:r>
              <a:rPr lang="ru-RU" dirty="0">
                <a:latin typeface="+mj-lt"/>
              </a:rPr>
              <a:t> PASS</a:t>
            </a:r>
            <a:r>
              <a:rPr lang="en-US" dirty="0">
                <a:latin typeface="+mj-lt"/>
              </a:rPr>
              <a:t> </a:t>
            </a:r>
            <a:r>
              <a:rPr lang="ru-RU" dirty="0">
                <a:latin typeface="+mj-lt"/>
              </a:rPr>
              <a:t>позволяет быть однозначно уверенным, что на </a:t>
            </a:r>
            <a:r>
              <a:rPr lang="ru-RU" dirty="0" smtClean="0">
                <a:latin typeface="+mj-lt"/>
              </a:rPr>
              <a:t>портале авторизуется </a:t>
            </a:r>
            <a:r>
              <a:rPr lang="ru-RU" dirty="0">
                <a:latin typeface="+mj-lt"/>
              </a:rPr>
              <a:t>именно тот человек, которому выдали брелок.</a:t>
            </a:r>
          </a:p>
        </p:txBody>
      </p:sp>
      <p:sp>
        <p:nvSpPr>
          <p:cNvPr id="96262" name="TextBox 7"/>
          <p:cNvSpPr txBox="1">
            <a:spLocks noChangeArrowheads="1"/>
          </p:cNvSpPr>
          <p:nvPr/>
        </p:nvSpPr>
        <p:spPr bwMode="auto">
          <a:xfrm>
            <a:off x="4692650" y="4127500"/>
            <a:ext cx="4343400" cy="2277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ru-RU" sz="1800" b="0" dirty="0">
                <a:latin typeface="+mj-lt"/>
              </a:rPr>
              <a:t>Корректность работы электронных ключей </a:t>
            </a:r>
            <a:r>
              <a:rPr lang="en-US" sz="1800" b="0" dirty="0" err="1">
                <a:latin typeface="+mj-lt"/>
              </a:rPr>
              <a:t>eToken</a:t>
            </a:r>
            <a:r>
              <a:rPr lang="en-US" sz="1800" b="0" dirty="0">
                <a:latin typeface="+mj-lt"/>
              </a:rPr>
              <a:t> PASS</a:t>
            </a:r>
            <a:r>
              <a:rPr lang="ru-RU" sz="1800" b="0" dirty="0">
                <a:latin typeface="+mj-lt"/>
              </a:rPr>
              <a:t> для системы «1С-Битрикс: </a:t>
            </a:r>
            <a:r>
              <a:rPr lang="ru-RU" sz="1800" b="0" dirty="0" smtClean="0">
                <a:latin typeface="+mj-lt"/>
              </a:rPr>
              <a:t>Корпоративный портал» </a:t>
            </a:r>
            <a:r>
              <a:rPr lang="ru-RU" sz="1800" b="0" dirty="0">
                <a:latin typeface="+mj-lt"/>
              </a:rPr>
              <a:t>подтверждается соответствующим </a:t>
            </a:r>
            <a:r>
              <a:rPr lang="ru-RU" sz="1800" dirty="0">
                <a:latin typeface="+mj-lt"/>
              </a:rPr>
              <a:t>сертификатом компании </a:t>
            </a:r>
            <a:r>
              <a:rPr lang="en-US" sz="1800" dirty="0">
                <a:latin typeface="+mj-lt"/>
              </a:rPr>
              <a:t>Aladdin</a:t>
            </a:r>
            <a:r>
              <a:rPr lang="ru-RU" sz="1800" b="0" dirty="0">
                <a:latin typeface="+mj-lt"/>
              </a:rPr>
              <a:t>, выданным на основании серии испытаний.</a:t>
            </a:r>
          </a:p>
          <a:p>
            <a:pPr eaLnBrk="1" hangingPunct="1">
              <a:defRPr/>
            </a:pPr>
            <a:endParaRPr lang="ru-RU" sz="1600" b="0" dirty="0"/>
          </a:p>
        </p:txBody>
      </p:sp>
      <p:pic>
        <p:nvPicPr>
          <p:cNvPr id="99332" name="Рисунок 9" descr="aladdin-logo_s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1300" y="2108200"/>
            <a:ext cx="700088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251520" y="70520"/>
            <a:ext cx="5976938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normAutofit fontScale="925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>
              <a:defRPr/>
            </a:pPr>
            <a:r>
              <a:rPr lang="ru-RU" sz="3200" b="1" dirty="0" smtClean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Технология</a:t>
            </a:r>
            <a:r>
              <a:rPr lang="ru-RU" sz="32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 </a:t>
            </a:r>
            <a:r>
              <a:rPr lang="ru-RU" sz="3200" b="1" dirty="0" smtClean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одноразовых </a:t>
            </a:r>
            <a:r>
              <a:rPr lang="ru-RU" sz="32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паролей</a:t>
            </a:r>
            <a:endParaRPr lang="en-US" sz="3200" b="1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99334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5563"/>
            <a:ext cx="9144000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9335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" y="1149350"/>
            <a:ext cx="8915400" cy="1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9336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125" y="11113"/>
            <a:ext cx="3063875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66598314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3" name="TextBox 1"/>
          <p:cNvSpPr txBox="1">
            <a:spLocks noChangeArrowheads="1"/>
          </p:cNvSpPr>
          <p:nvPr/>
        </p:nvSpPr>
        <p:spPr bwMode="auto">
          <a:xfrm>
            <a:off x="906463" y="1716088"/>
            <a:ext cx="4608512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ru-RU" sz="2000" b="0" dirty="0">
                <a:latin typeface="+mj-lt"/>
              </a:rPr>
              <a:t>Готовое мобильное веб-приложение </a:t>
            </a:r>
            <a:r>
              <a:rPr lang="en-US" sz="2000" b="0" dirty="0" err="1">
                <a:latin typeface="+mj-lt"/>
              </a:rPr>
              <a:t>BitrixOTP</a:t>
            </a:r>
            <a:r>
              <a:rPr lang="ru-RU" sz="2000" b="0" dirty="0">
                <a:latin typeface="+mj-lt"/>
              </a:rPr>
              <a:t>, которое включено в модуль «</a:t>
            </a:r>
            <a:r>
              <a:rPr lang="ru-RU" sz="2000" b="0" dirty="0" err="1">
                <a:latin typeface="+mj-lt"/>
              </a:rPr>
              <a:t>Проактивной</a:t>
            </a:r>
            <a:r>
              <a:rPr lang="ru-RU" sz="2000" b="0" dirty="0">
                <a:latin typeface="+mj-lt"/>
              </a:rPr>
              <a:t> защиты», </a:t>
            </a:r>
            <a:r>
              <a:rPr lang="ru-RU" sz="2000" b="0" dirty="0" smtClean="0">
                <a:latin typeface="+mj-lt"/>
              </a:rPr>
              <a:t>можно скачать бесплатно.</a:t>
            </a:r>
            <a:endParaRPr lang="en-US" sz="2000" b="0" dirty="0">
              <a:latin typeface="+mj-lt"/>
            </a:endParaRPr>
          </a:p>
          <a:p>
            <a:pPr eaLnBrk="1" hangingPunct="1">
              <a:defRPr/>
            </a:pPr>
            <a:endParaRPr lang="en-US" sz="2000" b="0" dirty="0">
              <a:latin typeface="+mj-lt"/>
            </a:endParaRPr>
          </a:p>
          <a:p>
            <a:pPr eaLnBrk="1" hangingPunct="1">
              <a:defRPr/>
            </a:pPr>
            <a:r>
              <a:rPr lang="en-US" sz="2000" b="0" dirty="0" err="1">
                <a:latin typeface="+mj-lt"/>
              </a:rPr>
              <a:t>BitrixOTP</a:t>
            </a:r>
            <a:r>
              <a:rPr lang="en-US" sz="2000" b="0" dirty="0">
                <a:latin typeface="+mj-lt"/>
              </a:rPr>
              <a:t> </a:t>
            </a:r>
            <a:r>
              <a:rPr lang="ru-RU" sz="2000" b="0" dirty="0">
                <a:latin typeface="+mj-lt"/>
              </a:rPr>
              <a:t>опубликовано в </a:t>
            </a:r>
            <a:r>
              <a:rPr lang="en-US" sz="2000" b="0" dirty="0">
                <a:latin typeface="+mj-lt"/>
              </a:rPr>
              <a:t>Apple App Store </a:t>
            </a:r>
            <a:r>
              <a:rPr lang="ru-RU" sz="2000" b="0" dirty="0">
                <a:latin typeface="+mj-lt"/>
              </a:rPr>
              <a:t>и </a:t>
            </a:r>
            <a:r>
              <a:rPr lang="en-US" sz="2000" b="0" dirty="0">
                <a:latin typeface="+mj-lt"/>
              </a:rPr>
              <a:t>Android Market</a:t>
            </a:r>
            <a:r>
              <a:rPr lang="ru-RU" sz="2000" b="0" dirty="0">
                <a:latin typeface="+mj-lt"/>
              </a:rPr>
              <a:t>.</a:t>
            </a:r>
            <a:endParaRPr lang="en-US" sz="2000" b="0" dirty="0">
              <a:latin typeface="+mj-lt"/>
            </a:endParaRPr>
          </a:p>
        </p:txBody>
      </p:sp>
      <p:pic>
        <p:nvPicPr>
          <p:cNvPr id="4098" name="Picture 2" descr="C:\Users\Natalia\Desktop\__________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8114" y="2229134"/>
            <a:ext cx="2496278" cy="3744416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  <p:pic>
        <p:nvPicPr>
          <p:cNvPr id="10035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4349750"/>
            <a:ext cx="2057400" cy="164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0356" name="Стрелка вправо 2"/>
          <p:cNvSpPr>
            <a:spLocks noChangeArrowheads="1"/>
          </p:cNvSpPr>
          <p:nvPr/>
        </p:nvSpPr>
        <p:spPr bwMode="auto">
          <a:xfrm>
            <a:off x="5181600" y="4876800"/>
            <a:ext cx="685800" cy="592138"/>
          </a:xfrm>
          <a:prstGeom prst="rightArrow">
            <a:avLst>
              <a:gd name="adj1" fmla="val 50000"/>
              <a:gd name="adj2" fmla="val 50048"/>
            </a:avLst>
          </a:prstGeom>
          <a:gradFill rotWithShape="1">
            <a:gsLst>
              <a:gs pos="0">
                <a:srgbClr val="EA8C8C"/>
              </a:gs>
              <a:gs pos="50000">
                <a:srgbClr val="F0BABA"/>
              </a:gs>
              <a:gs pos="100000">
                <a:srgbClr val="F7DEDE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425450" y="244475"/>
            <a:ext cx="6759575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normAutofit fontScale="92500" lnSpcReduction="2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>
              <a:defRPr/>
            </a:pPr>
            <a:r>
              <a:rPr lang="ru-RU" sz="3200" b="1" dirty="0">
                <a:solidFill>
                  <a:schemeClr val="tx1"/>
                </a:solidFill>
              </a:rPr>
              <a:t>Веб-приложение для генерации</a:t>
            </a:r>
            <a:br>
              <a:rPr lang="ru-RU" sz="3200" b="1" dirty="0">
                <a:solidFill>
                  <a:schemeClr val="tx1"/>
                </a:solidFill>
              </a:rPr>
            </a:br>
            <a:r>
              <a:rPr lang="ru-RU" sz="3200" b="1" dirty="0">
                <a:solidFill>
                  <a:schemeClr val="tx1"/>
                </a:solidFill>
              </a:rPr>
              <a:t>одноразовых паролей (</a:t>
            </a:r>
            <a:r>
              <a:rPr lang="en-US" sz="3200" b="1" dirty="0">
                <a:solidFill>
                  <a:schemeClr val="tx1"/>
                </a:solidFill>
              </a:rPr>
              <a:t>OTP</a:t>
            </a:r>
            <a:r>
              <a:rPr lang="ru-RU" sz="3200" b="1" dirty="0">
                <a:solidFill>
                  <a:schemeClr val="tx1"/>
                </a:solidFill>
              </a:rPr>
              <a:t>)</a:t>
            </a:r>
            <a:endParaRPr lang="en-US" sz="3200" b="1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00358" name="Picture 4" descr="C:\Users\Natalia\Desktop\Для презентаций\stickers-bullet\arrow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925" y="1790700"/>
            <a:ext cx="266700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0359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5563"/>
            <a:ext cx="9144000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0360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" y="1149350"/>
            <a:ext cx="8915400" cy="1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0361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125" y="11113"/>
            <a:ext cx="3063875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80382392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364692"/>
            <a:ext cx="2621602" cy="2796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9335" name="Прямоугольник 7"/>
          <p:cNvSpPr>
            <a:spLocks noChangeArrowheads="1"/>
          </p:cNvSpPr>
          <p:nvPr/>
        </p:nvSpPr>
        <p:spPr bwMode="auto">
          <a:xfrm>
            <a:off x="942085" y="4785825"/>
            <a:ext cx="3738957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ru-RU" sz="2000" dirty="0">
                <a:latin typeface="+mj-lt"/>
              </a:rPr>
              <a:t>ФСТЭК</a:t>
            </a:r>
            <a:r>
              <a:rPr lang="ru-RU" sz="2000" b="0" dirty="0">
                <a:latin typeface="+mj-lt"/>
              </a:rPr>
              <a:t> (России) - Федеральная служба по техническому и экспортному контролю.</a:t>
            </a: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425720" y="11273"/>
            <a:ext cx="6758528" cy="969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ru-RU" sz="3200" b="1" dirty="0">
                <a:solidFill>
                  <a:schemeClr val="tx1"/>
                </a:solidFill>
              </a:rPr>
              <a:t>Сертификация ФСТЭК</a:t>
            </a:r>
            <a:endParaRPr lang="en-US" sz="3200" b="1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1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405636"/>
            <a:ext cx="3047502" cy="4301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 descr="C:\Users\Natalia\Desktop\Для презентаций\stickers-bullet\arrow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740" y="4826769"/>
            <a:ext cx="266700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4816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Natalia\Pictures\скриншоты КП10\startday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569" y="1354879"/>
            <a:ext cx="7072799" cy="4678755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2"/>
          <p:cNvSpPr txBox="1">
            <a:spLocks noChangeArrowheads="1"/>
          </p:cNvSpPr>
          <p:nvPr/>
        </p:nvSpPr>
        <p:spPr>
          <a:xfrm>
            <a:off x="179512" y="0"/>
            <a:ext cx="5996882" cy="997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 smtClean="0"/>
              <a:t>Ваш корпоративный </a:t>
            </a:r>
            <a:r>
              <a:rPr lang="ru-RU" sz="3200" b="1" dirty="0" smtClean="0"/>
              <a:t>портал</a:t>
            </a:r>
            <a:endParaRPr lang="en-US" sz="2800" b="1" dirty="0" smtClean="0">
              <a:latin typeface="Verdana" pitchFamily="34" charset="0"/>
            </a:endParaRPr>
          </a:p>
        </p:txBody>
      </p:sp>
      <p:pic>
        <p:nvPicPr>
          <p:cNvPr id="13" name="Picture 2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075" y="134076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7438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C:\Documents and Settings\Администратор\Рабочий стол\картинки_КП_пп\0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484784"/>
            <a:ext cx="8686800" cy="340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4" name="TextBox 6"/>
          <p:cNvSpPr txBox="1">
            <a:spLocks noChangeArrowheads="1"/>
          </p:cNvSpPr>
          <p:nvPr/>
        </p:nvSpPr>
        <p:spPr bwMode="auto">
          <a:xfrm>
            <a:off x="652017" y="4270847"/>
            <a:ext cx="264318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2400" dirty="0">
                <a:latin typeface="+mj-lt"/>
              </a:rPr>
              <a:t>Коробочное решение</a:t>
            </a:r>
          </a:p>
        </p:txBody>
      </p:sp>
      <p:sp>
        <p:nvSpPr>
          <p:cNvPr id="40965" name="TextBox 7"/>
          <p:cNvSpPr txBox="1">
            <a:spLocks noChangeArrowheads="1"/>
          </p:cNvSpPr>
          <p:nvPr/>
        </p:nvSpPr>
        <p:spPr bwMode="auto">
          <a:xfrm>
            <a:off x="3366642" y="4270847"/>
            <a:ext cx="278606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2400">
                <a:latin typeface="+mj-lt"/>
              </a:rPr>
              <a:t>Развертывание и настройка системы</a:t>
            </a:r>
          </a:p>
        </p:txBody>
      </p:sp>
      <p:sp>
        <p:nvSpPr>
          <p:cNvPr id="40966" name="TextBox 8"/>
          <p:cNvSpPr txBox="1">
            <a:spLocks noChangeArrowheads="1"/>
          </p:cNvSpPr>
          <p:nvPr/>
        </p:nvSpPr>
        <p:spPr bwMode="auto">
          <a:xfrm>
            <a:off x="6295579" y="4342284"/>
            <a:ext cx="257175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2400" dirty="0">
                <a:latin typeface="+mj-lt"/>
              </a:rPr>
              <a:t>Готовый корпоративный портал</a:t>
            </a:r>
          </a:p>
        </p:txBody>
      </p:sp>
      <p:pic>
        <p:nvPicPr>
          <p:cNvPr id="7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251520" y="0"/>
            <a:ext cx="5996882" cy="997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 smtClean="0"/>
              <a:t>Внедрение портала</a:t>
            </a:r>
            <a:endParaRPr lang="en-US" sz="2800" b="1" dirty="0" smtClean="0">
              <a:latin typeface="Verdana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6681" y="1387352"/>
            <a:ext cx="5297528" cy="5073506"/>
          </a:xfrm>
          <a:prstGeom prst="rect">
            <a:avLst/>
          </a:prstGeom>
          <a:noFill/>
          <a:ln w="9525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179512" y="21172"/>
            <a:ext cx="5996882" cy="997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 smtClean="0"/>
              <a:t>Внедрение </a:t>
            </a:r>
            <a:r>
              <a:rPr lang="ru-RU" sz="3200" b="1" dirty="0"/>
              <a:t>за 4 часа</a:t>
            </a:r>
          </a:p>
        </p:txBody>
      </p:sp>
      <p:pic>
        <p:nvPicPr>
          <p:cNvPr id="41989" name="Рисунок 6" descr="Magic_1.g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0904" y="2997418"/>
            <a:ext cx="3635751" cy="3635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23" name="Прямоугольник 14"/>
          <p:cNvSpPr>
            <a:spLocks noChangeArrowheads="1"/>
          </p:cNvSpPr>
          <p:nvPr/>
        </p:nvSpPr>
        <p:spPr bwMode="auto">
          <a:xfrm>
            <a:off x="418702" y="5710238"/>
            <a:ext cx="896461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* При переходе на старшие редакции нужно приобрести лицензии на необходимое число  дополнительных пользователей.</a:t>
            </a:r>
          </a:p>
        </p:txBody>
      </p:sp>
      <p:pic>
        <p:nvPicPr>
          <p:cNvPr id="23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Rectangle 2"/>
          <p:cNvSpPr txBox="1">
            <a:spLocks noChangeArrowheads="1"/>
          </p:cNvSpPr>
          <p:nvPr/>
        </p:nvSpPr>
        <p:spPr>
          <a:xfrm>
            <a:off x="83820" y="11273"/>
            <a:ext cx="5996882" cy="997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 smtClean="0"/>
              <a:t>Стоимость редакций</a:t>
            </a:r>
            <a:endParaRPr lang="en-US" sz="2800" b="1" dirty="0" smtClean="0">
              <a:latin typeface="Verdana" pitchFamily="34" charset="0"/>
            </a:endParaRPr>
          </a:p>
        </p:txBody>
      </p:sp>
      <p:sp>
        <p:nvSpPr>
          <p:cNvPr id="27" name="Text Box 15"/>
          <p:cNvSpPr txBox="1">
            <a:spLocks noChangeArrowheads="1"/>
          </p:cNvSpPr>
          <p:nvPr/>
        </p:nvSpPr>
        <p:spPr bwMode="auto">
          <a:xfrm>
            <a:off x="305768" y="1495309"/>
            <a:ext cx="3691272" cy="3293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marL="533400" indent="-450850" eaLnBrk="1" hangingPunct="1">
              <a:buBlip>
                <a:blip r:embed="rId5"/>
              </a:buBlip>
              <a:tabLst>
                <a:tab pos="534988" algn="l"/>
              </a:tabLst>
            </a:pPr>
            <a:r>
              <a:rPr lang="ru-RU" sz="2800" dirty="0" smtClean="0">
                <a:latin typeface="Calibri" pitchFamily="34" charset="0"/>
              </a:rPr>
              <a:t>Компания</a:t>
            </a:r>
            <a:endParaRPr lang="ru-RU" sz="2800" dirty="0">
              <a:latin typeface="Calibri" pitchFamily="34" charset="0"/>
            </a:endParaRPr>
          </a:p>
          <a:p>
            <a:pPr marL="82550" eaLnBrk="1" hangingPunct="1">
              <a:tabLst>
                <a:tab pos="534988" algn="l"/>
              </a:tabLst>
            </a:pPr>
            <a:r>
              <a:rPr lang="ru-RU" sz="3200" b="0" dirty="0">
                <a:solidFill>
                  <a:srgbClr val="111111"/>
                </a:solidFill>
                <a:latin typeface="Calibri" pitchFamily="34" charset="0"/>
              </a:rPr>
              <a:t>	</a:t>
            </a:r>
            <a:r>
              <a:rPr lang="ru-RU" sz="3200" b="0" dirty="0" smtClean="0">
                <a:solidFill>
                  <a:srgbClr val="111111"/>
                </a:solidFill>
                <a:latin typeface="Calibri" pitchFamily="34" charset="0"/>
              </a:rPr>
              <a:t>19 900 </a:t>
            </a:r>
            <a:r>
              <a:rPr lang="ru-RU" sz="3200" b="0" dirty="0">
                <a:solidFill>
                  <a:srgbClr val="111111"/>
                </a:solidFill>
                <a:latin typeface="Calibri" pitchFamily="34" charset="0"/>
              </a:rPr>
              <a:t>руб</a:t>
            </a:r>
            <a:r>
              <a:rPr lang="ru-RU" sz="3200" b="0" dirty="0" smtClean="0">
                <a:solidFill>
                  <a:srgbClr val="111111"/>
                </a:solidFill>
                <a:latin typeface="Calibri" pitchFamily="34" charset="0"/>
              </a:rPr>
              <a:t>.</a:t>
            </a:r>
            <a:br>
              <a:rPr lang="ru-RU" sz="3200" b="0" dirty="0" smtClean="0">
                <a:solidFill>
                  <a:srgbClr val="111111"/>
                </a:solidFill>
                <a:latin typeface="Calibri" pitchFamily="34" charset="0"/>
              </a:rPr>
            </a:br>
            <a:r>
              <a:rPr lang="ru-RU" sz="1400" b="0" dirty="0" smtClean="0">
                <a:solidFill>
                  <a:srgbClr val="111111"/>
                </a:solidFill>
                <a:latin typeface="+mj-lt"/>
              </a:rPr>
              <a:t>	</a:t>
            </a:r>
            <a:r>
              <a:rPr lang="ru-RU" sz="1400" b="0" dirty="0">
                <a:latin typeface="+mj-lt"/>
              </a:rPr>
              <a:t>неограниченное количество </a:t>
            </a:r>
            <a:r>
              <a:rPr lang="en-US" sz="1400" b="0" dirty="0" smtClean="0">
                <a:latin typeface="+mj-lt"/>
              </a:rPr>
              <a:t>	</a:t>
            </a:r>
            <a:r>
              <a:rPr lang="ru-RU" sz="1400" b="0" dirty="0" smtClean="0">
                <a:latin typeface="+mj-lt"/>
              </a:rPr>
              <a:t>пользователей</a:t>
            </a:r>
            <a:r>
              <a:rPr lang="ru-RU" sz="1400" b="0" dirty="0">
                <a:latin typeface="+mj-lt"/>
              </a:rPr>
              <a:t>*</a:t>
            </a:r>
          </a:p>
          <a:p>
            <a:pPr marL="82550" eaLnBrk="1" hangingPunct="1">
              <a:tabLst>
                <a:tab pos="534988" algn="l"/>
              </a:tabLst>
            </a:pPr>
            <a:r>
              <a:rPr lang="ru-RU" sz="3200" b="0" dirty="0" smtClean="0">
                <a:solidFill>
                  <a:srgbClr val="111111"/>
                </a:solidFill>
                <a:latin typeface="Calibri" pitchFamily="34" charset="0"/>
              </a:rPr>
              <a:t> </a:t>
            </a:r>
            <a:endParaRPr lang="en-US" sz="2800" b="0" dirty="0">
              <a:solidFill>
                <a:srgbClr val="111111"/>
              </a:solidFill>
              <a:latin typeface="Calibri" pitchFamily="34" charset="0"/>
            </a:endParaRPr>
          </a:p>
          <a:p>
            <a:pPr marL="533400" lvl="0" indent="-450850" eaLnBrk="1" hangingPunct="1">
              <a:buBlip>
                <a:blip r:embed="rId5"/>
              </a:buBlip>
              <a:tabLst>
                <a:tab pos="534988" algn="l"/>
              </a:tabLst>
            </a:pPr>
            <a:r>
              <a:rPr lang="ru-RU" sz="2800" dirty="0" smtClean="0">
                <a:latin typeface="Calibri" pitchFamily="34" charset="0"/>
              </a:rPr>
              <a:t>Совместная работа</a:t>
            </a:r>
          </a:p>
          <a:p>
            <a:pPr marL="82550" lvl="0" eaLnBrk="1" hangingPunct="1">
              <a:tabLst>
                <a:tab pos="534988" algn="l"/>
              </a:tabLst>
            </a:pPr>
            <a:r>
              <a:rPr lang="ru-RU" sz="3200" b="0" dirty="0" smtClean="0">
                <a:solidFill>
                  <a:srgbClr val="111111"/>
                </a:solidFill>
                <a:latin typeface="Calibri" pitchFamily="34" charset="0"/>
              </a:rPr>
              <a:t>	59 500 руб.</a:t>
            </a:r>
            <a:r>
              <a:rPr lang="en-US" sz="3200" b="0" dirty="0">
                <a:solidFill>
                  <a:srgbClr val="111111"/>
                </a:solidFill>
                <a:latin typeface="Calibri" pitchFamily="34" charset="0"/>
              </a:rPr>
              <a:t/>
            </a:r>
            <a:br>
              <a:rPr lang="en-US" sz="3200" b="0" dirty="0">
                <a:solidFill>
                  <a:srgbClr val="111111"/>
                </a:solidFill>
                <a:latin typeface="Calibri" pitchFamily="34" charset="0"/>
              </a:rPr>
            </a:br>
            <a:r>
              <a:rPr lang="en-US" sz="1400" b="0" dirty="0" smtClean="0">
                <a:solidFill>
                  <a:srgbClr val="111111"/>
                </a:solidFill>
                <a:latin typeface="Calibri" pitchFamily="34" charset="0"/>
              </a:rPr>
              <a:t>	</a:t>
            </a:r>
            <a:r>
              <a:rPr lang="ru-RU" sz="1400" b="0" dirty="0" smtClean="0">
                <a:solidFill>
                  <a:srgbClr val="111111"/>
                </a:solidFill>
                <a:latin typeface="Calibri" pitchFamily="34" charset="0"/>
              </a:rPr>
              <a:t>25 </a:t>
            </a:r>
            <a:r>
              <a:rPr lang="ru-RU" sz="1400" b="0" dirty="0">
                <a:solidFill>
                  <a:srgbClr val="111111"/>
                </a:solidFill>
                <a:latin typeface="Calibri" pitchFamily="34" charset="0"/>
              </a:rPr>
              <a:t>пользователей</a:t>
            </a:r>
          </a:p>
          <a:p>
            <a:pPr marL="82550" lvl="0" eaLnBrk="1" hangingPunct="1">
              <a:tabLst>
                <a:tab pos="534988" algn="l"/>
              </a:tabLst>
            </a:pPr>
            <a:r>
              <a:rPr lang="en-US" sz="1400" b="0" dirty="0" smtClean="0">
                <a:solidFill>
                  <a:srgbClr val="111111"/>
                </a:solidFill>
                <a:latin typeface="Calibri" pitchFamily="34" charset="0"/>
              </a:rPr>
              <a:t>	</a:t>
            </a:r>
            <a:r>
              <a:rPr lang="ru-RU" sz="1400" b="0" dirty="0" smtClean="0">
                <a:solidFill>
                  <a:srgbClr val="111111"/>
                </a:solidFill>
                <a:latin typeface="Calibri" pitchFamily="34" charset="0"/>
              </a:rPr>
              <a:t>дополнительные </a:t>
            </a:r>
            <a:r>
              <a:rPr lang="ru-RU" sz="1400" b="0" dirty="0">
                <a:solidFill>
                  <a:srgbClr val="111111"/>
                </a:solidFill>
                <a:latin typeface="Calibri" pitchFamily="34" charset="0"/>
              </a:rPr>
              <a:t>по 7</a:t>
            </a:r>
            <a:r>
              <a:rPr lang="ru-RU" sz="1400" b="0" dirty="0" smtClean="0">
                <a:solidFill>
                  <a:srgbClr val="111111"/>
                </a:solidFill>
                <a:latin typeface="Calibri" pitchFamily="34" charset="0"/>
              </a:rPr>
              <a:t>00 </a:t>
            </a:r>
            <a:r>
              <a:rPr lang="ru-RU" sz="1400" b="0" dirty="0">
                <a:solidFill>
                  <a:srgbClr val="111111"/>
                </a:solidFill>
                <a:latin typeface="Calibri" pitchFamily="34" charset="0"/>
              </a:rPr>
              <a:t>руб.</a:t>
            </a:r>
            <a:endParaRPr lang="en-US" sz="1400" b="0" dirty="0" smtClean="0">
              <a:solidFill>
                <a:srgbClr val="111111"/>
              </a:solidFill>
              <a:latin typeface="Calibri" pitchFamily="34" charset="0"/>
            </a:endParaRPr>
          </a:p>
        </p:txBody>
      </p:sp>
      <p:sp>
        <p:nvSpPr>
          <p:cNvPr id="28" name="Text Box 15"/>
          <p:cNvSpPr txBox="1">
            <a:spLocks noChangeArrowheads="1"/>
          </p:cNvSpPr>
          <p:nvPr/>
        </p:nvSpPr>
        <p:spPr bwMode="auto">
          <a:xfrm>
            <a:off x="4488488" y="1495286"/>
            <a:ext cx="4476000" cy="4093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marL="533400" indent="-450850" eaLnBrk="1" hangingPunct="1">
              <a:buBlip>
                <a:blip r:embed="rId5"/>
              </a:buBlip>
              <a:tabLst>
                <a:tab pos="534988" algn="l"/>
              </a:tabLst>
            </a:pPr>
            <a:r>
              <a:rPr lang="ru-RU" sz="2800" dirty="0" smtClean="0">
                <a:latin typeface="Calibri" pitchFamily="34" charset="0"/>
              </a:rPr>
              <a:t>Бизнес-процессы</a:t>
            </a:r>
          </a:p>
          <a:p>
            <a:pPr marL="82550" lvl="0" eaLnBrk="1" hangingPunct="1">
              <a:tabLst>
                <a:tab pos="534988" algn="l"/>
              </a:tabLst>
            </a:pPr>
            <a:r>
              <a:rPr lang="ru-RU" sz="3200" b="0" dirty="0" smtClean="0">
                <a:solidFill>
                  <a:srgbClr val="111111"/>
                </a:solidFill>
                <a:latin typeface="Calibri" pitchFamily="34" charset="0"/>
              </a:rPr>
              <a:t>	99 500 руб.</a:t>
            </a:r>
            <a:r>
              <a:rPr lang="en-US" sz="3200" b="0" dirty="0">
                <a:solidFill>
                  <a:srgbClr val="111111"/>
                </a:solidFill>
                <a:latin typeface="Calibri" pitchFamily="34" charset="0"/>
              </a:rPr>
              <a:t/>
            </a:r>
            <a:br>
              <a:rPr lang="en-US" sz="3200" b="0" dirty="0">
                <a:solidFill>
                  <a:srgbClr val="111111"/>
                </a:solidFill>
                <a:latin typeface="Calibri" pitchFamily="34" charset="0"/>
              </a:rPr>
            </a:br>
            <a:r>
              <a:rPr lang="en-US" sz="1400" b="0" dirty="0">
                <a:solidFill>
                  <a:srgbClr val="111111"/>
                </a:solidFill>
                <a:latin typeface="Calibri" pitchFamily="34" charset="0"/>
              </a:rPr>
              <a:t>	</a:t>
            </a:r>
            <a:r>
              <a:rPr lang="ru-RU" sz="1400" b="0" dirty="0">
                <a:solidFill>
                  <a:srgbClr val="111111"/>
                </a:solidFill>
                <a:latin typeface="Calibri" pitchFamily="34" charset="0"/>
              </a:rPr>
              <a:t>25 пользователей</a:t>
            </a:r>
          </a:p>
          <a:p>
            <a:pPr marL="82550" lvl="0" eaLnBrk="1" hangingPunct="1">
              <a:tabLst>
                <a:tab pos="534988" algn="l"/>
              </a:tabLst>
            </a:pPr>
            <a:r>
              <a:rPr lang="en-US" sz="1400" b="0" dirty="0">
                <a:solidFill>
                  <a:srgbClr val="111111"/>
                </a:solidFill>
                <a:latin typeface="Calibri" pitchFamily="34" charset="0"/>
              </a:rPr>
              <a:t>	</a:t>
            </a:r>
            <a:r>
              <a:rPr lang="ru-RU" sz="1400" b="0" dirty="0">
                <a:solidFill>
                  <a:srgbClr val="111111"/>
                </a:solidFill>
                <a:latin typeface="Calibri" pitchFamily="34" charset="0"/>
              </a:rPr>
              <a:t>дополнительные по 7</a:t>
            </a:r>
            <a:r>
              <a:rPr lang="ru-RU" sz="1400" b="0" dirty="0" smtClean="0">
                <a:solidFill>
                  <a:srgbClr val="111111"/>
                </a:solidFill>
                <a:latin typeface="Calibri" pitchFamily="34" charset="0"/>
              </a:rPr>
              <a:t>00 </a:t>
            </a:r>
            <a:r>
              <a:rPr lang="ru-RU" sz="1400" b="0" dirty="0">
                <a:solidFill>
                  <a:srgbClr val="111111"/>
                </a:solidFill>
                <a:latin typeface="Calibri" pitchFamily="34" charset="0"/>
              </a:rPr>
              <a:t>руб.</a:t>
            </a:r>
            <a:endParaRPr lang="en-US" sz="1400" b="0" dirty="0">
              <a:solidFill>
                <a:srgbClr val="111111"/>
              </a:solidFill>
              <a:latin typeface="Calibri" pitchFamily="34" charset="0"/>
            </a:endParaRPr>
          </a:p>
          <a:p>
            <a:pPr marL="82550" eaLnBrk="1" hangingPunct="1">
              <a:tabLst>
                <a:tab pos="534988" algn="l"/>
              </a:tabLst>
            </a:pPr>
            <a:endParaRPr lang="ru-RU" sz="3200" b="0" dirty="0">
              <a:solidFill>
                <a:srgbClr val="111111"/>
              </a:solidFill>
              <a:latin typeface="Calibri" pitchFamily="34" charset="0"/>
            </a:endParaRPr>
          </a:p>
          <a:p>
            <a:pPr marL="533400" indent="-450850" eaLnBrk="1" hangingPunct="1">
              <a:buBlip>
                <a:blip r:embed="rId5"/>
              </a:buBlip>
              <a:tabLst>
                <a:tab pos="534988" algn="l"/>
              </a:tabLst>
            </a:pPr>
            <a:r>
              <a:rPr lang="ru-RU" sz="2800" dirty="0" smtClean="0">
                <a:latin typeface="Calibri" pitchFamily="34" charset="0"/>
              </a:rPr>
              <a:t>Холдинг</a:t>
            </a:r>
            <a:endParaRPr lang="ru-RU" sz="2800" dirty="0">
              <a:latin typeface="Calibri" pitchFamily="34" charset="0"/>
            </a:endParaRPr>
          </a:p>
          <a:p>
            <a:pPr marL="82550" lvl="0" eaLnBrk="1" hangingPunct="1">
              <a:tabLst>
                <a:tab pos="534988" algn="l"/>
              </a:tabLst>
            </a:pPr>
            <a:r>
              <a:rPr lang="ru-RU" sz="3200" b="0" dirty="0">
                <a:solidFill>
                  <a:srgbClr val="111111"/>
                </a:solidFill>
                <a:latin typeface="Calibri" pitchFamily="34" charset="0"/>
              </a:rPr>
              <a:t>	</a:t>
            </a:r>
            <a:r>
              <a:rPr lang="ru-RU" sz="3200" b="0" dirty="0" smtClean="0">
                <a:solidFill>
                  <a:srgbClr val="111111"/>
                </a:solidFill>
                <a:latin typeface="Calibri" pitchFamily="34" charset="0"/>
              </a:rPr>
              <a:t>249 000 </a:t>
            </a:r>
            <a:r>
              <a:rPr lang="ru-RU" sz="3200" b="0" dirty="0">
                <a:solidFill>
                  <a:srgbClr val="111111"/>
                </a:solidFill>
                <a:latin typeface="Calibri" pitchFamily="34" charset="0"/>
              </a:rPr>
              <a:t>руб. </a:t>
            </a:r>
            <a:r>
              <a:rPr lang="en-US" sz="3200" b="0" dirty="0" smtClean="0">
                <a:solidFill>
                  <a:srgbClr val="111111"/>
                </a:solidFill>
                <a:latin typeface="Calibri" pitchFamily="34" charset="0"/>
              </a:rPr>
              <a:t/>
            </a:r>
            <a:br>
              <a:rPr lang="en-US" sz="3200" b="0" dirty="0" smtClean="0">
                <a:solidFill>
                  <a:srgbClr val="111111"/>
                </a:solidFill>
                <a:latin typeface="Calibri" pitchFamily="34" charset="0"/>
              </a:rPr>
            </a:br>
            <a:r>
              <a:rPr lang="en-US" sz="1400" b="0" dirty="0">
                <a:solidFill>
                  <a:srgbClr val="111111"/>
                </a:solidFill>
                <a:latin typeface="Calibri" pitchFamily="34" charset="0"/>
              </a:rPr>
              <a:t>	</a:t>
            </a:r>
            <a:r>
              <a:rPr lang="ru-RU" sz="1400" b="0" dirty="0">
                <a:solidFill>
                  <a:srgbClr val="111111"/>
                </a:solidFill>
                <a:latin typeface="Calibri" pitchFamily="34" charset="0"/>
              </a:rPr>
              <a:t>25 пользователей</a:t>
            </a:r>
          </a:p>
          <a:p>
            <a:pPr marL="82550" lvl="0" eaLnBrk="1" hangingPunct="1">
              <a:tabLst>
                <a:tab pos="534988" algn="l"/>
              </a:tabLst>
            </a:pPr>
            <a:r>
              <a:rPr lang="en-US" sz="1400" b="0" dirty="0">
                <a:solidFill>
                  <a:srgbClr val="111111"/>
                </a:solidFill>
                <a:latin typeface="Calibri" pitchFamily="34" charset="0"/>
              </a:rPr>
              <a:t>	</a:t>
            </a:r>
            <a:r>
              <a:rPr lang="ru-RU" sz="1400" b="0" dirty="0">
                <a:solidFill>
                  <a:srgbClr val="111111"/>
                </a:solidFill>
                <a:latin typeface="Calibri" pitchFamily="34" charset="0"/>
              </a:rPr>
              <a:t>дополнительные по 7</a:t>
            </a:r>
            <a:r>
              <a:rPr lang="ru-RU" sz="1400" b="0" dirty="0" smtClean="0">
                <a:solidFill>
                  <a:srgbClr val="111111"/>
                </a:solidFill>
                <a:latin typeface="Calibri" pitchFamily="34" charset="0"/>
              </a:rPr>
              <a:t>00 </a:t>
            </a:r>
            <a:r>
              <a:rPr lang="ru-RU" sz="1400" b="0" dirty="0">
                <a:solidFill>
                  <a:srgbClr val="111111"/>
                </a:solidFill>
                <a:latin typeface="Calibri" pitchFamily="34" charset="0"/>
              </a:rPr>
              <a:t>руб.</a:t>
            </a:r>
            <a:endParaRPr lang="en-US" sz="1400" b="0" dirty="0">
              <a:solidFill>
                <a:srgbClr val="111111"/>
              </a:solidFill>
              <a:latin typeface="Calibri" pitchFamily="34" charset="0"/>
            </a:endParaRPr>
          </a:p>
          <a:p>
            <a:pPr marL="82550" eaLnBrk="1" hangingPunct="1">
              <a:tabLst>
                <a:tab pos="534988" algn="l"/>
              </a:tabLst>
            </a:pPr>
            <a:endParaRPr lang="en-US" sz="3200" b="0" dirty="0" smtClean="0">
              <a:solidFill>
                <a:srgbClr val="111111"/>
              </a:solidFill>
              <a:latin typeface="Calibri" pitchFamily="34" charset="0"/>
            </a:endParaRPr>
          </a:p>
          <a:p>
            <a:pPr lvl="0" eaLnBrk="1" hangingPunct="1"/>
            <a:endParaRPr lang="en-US" sz="2000" b="0" dirty="0">
              <a:solidFill>
                <a:srgbClr val="111111"/>
              </a:solidFill>
              <a:latin typeface="Calibri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7" y="1290780"/>
            <a:ext cx="8280920" cy="4946532"/>
          </a:xfrm>
          <a:prstGeom prst="rect">
            <a:avLst/>
          </a:prstGeom>
          <a:noFill/>
          <a:ln w="9525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4350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2"/>
          <p:cNvSpPr txBox="1">
            <a:spLocks noChangeArrowheads="1"/>
          </p:cNvSpPr>
          <p:nvPr/>
        </p:nvSpPr>
        <p:spPr>
          <a:xfrm>
            <a:off x="588787" y="138539"/>
            <a:ext cx="4559277" cy="7712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dirty="0" smtClean="0"/>
              <a:t>Управление документами</a:t>
            </a:r>
            <a:endParaRPr lang="en-US" sz="2800" dirty="0" smtClean="0">
              <a:latin typeface="Verdana" pitchFamily="34" charset="0"/>
            </a:endParaRPr>
          </a:p>
        </p:txBody>
      </p:sp>
      <p:pic>
        <p:nvPicPr>
          <p:cNvPr id="17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698" y="391570"/>
            <a:ext cx="360040" cy="360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6706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Rectangle 2"/>
          <p:cNvSpPr txBox="1">
            <a:spLocks noChangeArrowheads="1"/>
          </p:cNvSpPr>
          <p:nvPr/>
        </p:nvSpPr>
        <p:spPr>
          <a:xfrm>
            <a:off x="83820" y="11273"/>
            <a:ext cx="5996882" cy="997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 smtClean="0"/>
              <a:t>Сравнение редакций</a:t>
            </a:r>
            <a:endParaRPr lang="en-US" sz="2800" b="1" dirty="0" smtClean="0">
              <a:latin typeface="Verdana" pitchFamily="34" charset="0"/>
            </a:endParaRPr>
          </a:p>
        </p:txBody>
      </p:sp>
      <p:grpSp>
        <p:nvGrpSpPr>
          <p:cNvPr id="4" name="Группа 3"/>
          <p:cNvGrpSpPr/>
          <p:nvPr/>
        </p:nvGrpSpPr>
        <p:grpSpPr>
          <a:xfrm>
            <a:off x="251520" y="1268760"/>
            <a:ext cx="5841512" cy="5184576"/>
            <a:chOff x="265632" y="1268760"/>
            <a:chExt cx="5539511" cy="4916538"/>
          </a:xfrm>
        </p:grpSpPr>
        <p:pic>
          <p:nvPicPr>
            <p:cNvPr id="3" name="Изображение 2" descr="Снимок экрана 2012-05-25 в 16.41.23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5632" y="2315489"/>
              <a:ext cx="5530504" cy="3869809"/>
            </a:xfrm>
            <a:prstGeom prst="rect">
              <a:avLst/>
            </a:prstGeom>
          </p:spPr>
        </p:pic>
        <p:pic>
          <p:nvPicPr>
            <p:cNvPr id="2" name="Изображение 1" descr="Снимок экрана 2012-05-25 в 16.40.24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9742" y="1268760"/>
              <a:ext cx="5525401" cy="1050985"/>
            </a:xfrm>
            <a:prstGeom prst="rect">
              <a:avLst/>
            </a:prstGeom>
          </p:spPr>
        </p:pic>
      </p:grpSp>
      <p:sp>
        <p:nvSpPr>
          <p:cNvPr id="5" name="Прямоугольник 4"/>
          <p:cNvSpPr/>
          <p:nvPr/>
        </p:nvSpPr>
        <p:spPr>
          <a:xfrm>
            <a:off x="7020272" y="5993066"/>
            <a:ext cx="16748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i="1" dirty="0">
                <a:solidFill>
                  <a:schemeClr val="bg1">
                    <a:lumMod val="50000"/>
                  </a:schemeClr>
                </a:solidFill>
              </a:rPr>
              <a:t>продолжение</a:t>
            </a:r>
          </a:p>
        </p:txBody>
      </p:sp>
      <p:sp>
        <p:nvSpPr>
          <p:cNvPr id="6" name="Нашивка 5"/>
          <p:cNvSpPr/>
          <p:nvPr/>
        </p:nvSpPr>
        <p:spPr>
          <a:xfrm>
            <a:off x="8604448" y="6110110"/>
            <a:ext cx="130330" cy="170987"/>
          </a:xfrm>
          <a:prstGeom prst="chevron">
            <a:avLst/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5876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Rectangle 2"/>
          <p:cNvSpPr txBox="1">
            <a:spLocks noChangeArrowheads="1"/>
          </p:cNvSpPr>
          <p:nvPr/>
        </p:nvSpPr>
        <p:spPr>
          <a:xfrm>
            <a:off x="83820" y="11273"/>
            <a:ext cx="5996882" cy="997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 smtClean="0"/>
              <a:t>Сравнение редакций</a:t>
            </a:r>
            <a:endParaRPr lang="en-US" sz="2800" b="1" dirty="0" smtClean="0">
              <a:latin typeface="Verdana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020272" y="5993066"/>
            <a:ext cx="16748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i="1" dirty="0">
                <a:solidFill>
                  <a:schemeClr val="bg1">
                    <a:lumMod val="50000"/>
                  </a:schemeClr>
                </a:solidFill>
              </a:rPr>
              <a:t>продолжение</a:t>
            </a:r>
          </a:p>
        </p:txBody>
      </p:sp>
      <p:sp>
        <p:nvSpPr>
          <p:cNvPr id="8" name="Нашивка 7"/>
          <p:cNvSpPr/>
          <p:nvPr/>
        </p:nvSpPr>
        <p:spPr>
          <a:xfrm>
            <a:off x="8604448" y="6110110"/>
            <a:ext cx="130330" cy="170987"/>
          </a:xfrm>
          <a:prstGeom prst="chevron">
            <a:avLst/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grpSp>
        <p:nvGrpSpPr>
          <p:cNvPr id="3" name="Группа 2"/>
          <p:cNvGrpSpPr/>
          <p:nvPr/>
        </p:nvGrpSpPr>
        <p:grpSpPr>
          <a:xfrm>
            <a:off x="323528" y="1268760"/>
            <a:ext cx="6696744" cy="4795026"/>
            <a:chOff x="251520" y="1844122"/>
            <a:chExt cx="6336704" cy="4537229"/>
          </a:xfrm>
        </p:grpSpPr>
        <p:pic>
          <p:nvPicPr>
            <p:cNvPr id="6" name="Изображение 5" descr="Снимок экрана 2012-05-25 в 16.40.24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1520" y="1844122"/>
              <a:ext cx="6336704" cy="1205303"/>
            </a:xfrm>
            <a:prstGeom prst="rect">
              <a:avLst/>
            </a:prstGeom>
          </p:spPr>
        </p:pic>
        <p:pic>
          <p:nvPicPr>
            <p:cNvPr id="2" name="Изображение 1" descr="Снимок экрана 2012-05-25 в 16.41.41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1520" y="3026626"/>
              <a:ext cx="6336704" cy="33547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58192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/>
          <p:cNvGrpSpPr/>
          <p:nvPr/>
        </p:nvGrpSpPr>
        <p:grpSpPr>
          <a:xfrm>
            <a:off x="323529" y="1268760"/>
            <a:ext cx="7272807" cy="4490269"/>
            <a:chOff x="251520" y="1412776"/>
            <a:chExt cx="8513995" cy="5256584"/>
          </a:xfrm>
        </p:grpSpPr>
        <p:pic>
          <p:nvPicPr>
            <p:cNvPr id="6" name="Изображение 5" descr="Снимок экрана 2012-05-25 в 16.40.24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1520" y="1412776"/>
              <a:ext cx="8496944" cy="1616202"/>
            </a:xfrm>
            <a:prstGeom prst="rect">
              <a:avLst/>
            </a:prstGeom>
          </p:spPr>
        </p:pic>
        <p:pic>
          <p:nvPicPr>
            <p:cNvPr id="2" name="Изображение 1" descr="Снимок экрана 2012-05-25 в 16.42.02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1195" y="3034925"/>
              <a:ext cx="8484320" cy="3634435"/>
            </a:xfrm>
            <a:prstGeom prst="rect">
              <a:avLst/>
            </a:prstGeom>
          </p:spPr>
        </p:pic>
      </p:grpSp>
      <p:pic>
        <p:nvPicPr>
          <p:cNvPr id="23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Rectangle 2"/>
          <p:cNvSpPr txBox="1">
            <a:spLocks noChangeArrowheads="1"/>
          </p:cNvSpPr>
          <p:nvPr/>
        </p:nvSpPr>
        <p:spPr>
          <a:xfrm>
            <a:off x="83820" y="11273"/>
            <a:ext cx="5996882" cy="997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 smtClean="0"/>
              <a:t>Сравнение редакций</a:t>
            </a:r>
            <a:endParaRPr lang="en-US" sz="2800" b="1" dirty="0" smtClean="0">
              <a:latin typeface="Verdana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020272" y="5993066"/>
            <a:ext cx="16748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i="1" dirty="0">
                <a:solidFill>
                  <a:schemeClr val="bg1">
                    <a:lumMod val="50000"/>
                  </a:schemeClr>
                </a:solidFill>
              </a:rPr>
              <a:t>продолжение</a:t>
            </a:r>
          </a:p>
        </p:txBody>
      </p:sp>
      <p:sp>
        <p:nvSpPr>
          <p:cNvPr id="8" name="Нашивка 7"/>
          <p:cNvSpPr/>
          <p:nvPr/>
        </p:nvSpPr>
        <p:spPr>
          <a:xfrm>
            <a:off x="8604448" y="6110110"/>
            <a:ext cx="130330" cy="170987"/>
          </a:xfrm>
          <a:prstGeom prst="chevron">
            <a:avLst/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8192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Rectangle 2"/>
          <p:cNvSpPr txBox="1">
            <a:spLocks noChangeArrowheads="1"/>
          </p:cNvSpPr>
          <p:nvPr/>
        </p:nvSpPr>
        <p:spPr>
          <a:xfrm>
            <a:off x="83820" y="11273"/>
            <a:ext cx="5996882" cy="997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 smtClean="0"/>
              <a:t>Сравнение редакций</a:t>
            </a:r>
            <a:endParaRPr lang="en-US" sz="2800" b="1" dirty="0" smtClean="0">
              <a:latin typeface="Verdana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020272" y="6011996"/>
            <a:ext cx="16748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i="1" dirty="0">
                <a:solidFill>
                  <a:schemeClr val="bg1">
                    <a:lumMod val="50000"/>
                  </a:schemeClr>
                </a:solidFill>
              </a:rPr>
              <a:t>продолжение</a:t>
            </a:r>
          </a:p>
        </p:txBody>
      </p:sp>
      <p:sp>
        <p:nvSpPr>
          <p:cNvPr id="8" name="Нашивка 7"/>
          <p:cNvSpPr/>
          <p:nvPr/>
        </p:nvSpPr>
        <p:spPr>
          <a:xfrm>
            <a:off x="8604448" y="6129040"/>
            <a:ext cx="130330" cy="170987"/>
          </a:xfrm>
          <a:prstGeom prst="chevron">
            <a:avLst/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grpSp>
        <p:nvGrpSpPr>
          <p:cNvPr id="3" name="Группа 2"/>
          <p:cNvGrpSpPr/>
          <p:nvPr/>
        </p:nvGrpSpPr>
        <p:grpSpPr>
          <a:xfrm>
            <a:off x="323528" y="1268760"/>
            <a:ext cx="6148779" cy="4968552"/>
            <a:chOff x="827583" y="1412776"/>
            <a:chExt cx="5688633" cy="4596729"/>
          </a:xfrm>
        </p:grpSpPr>
        <p:pic>
          <p:nvPicPr>
            <p:cNvPr id="6" name="Изображение 5" descr="Снимок экрана 2012-05-25 в 16.40.24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7583" y="1412776"/>
              <a:ext cx="5678575" cy="1080120"/>
            </a:xfrm>
            <a:prstGeom prst="rect">
              <a:avLst/>
            </a:prstGeom>
          </p:spPr>
        </p:pic>
        <p:pic>
          <p:nvPicPr>
            <p:cNvPr id="2" name="Изображение 1" descr="Снимок экрана 2012-05-25 в 16.42.56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7583" y="2492896"/>
              <a:ext cx="5688633" cy="351660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58192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/>
          <p:cNvGrpSpPr/>
          <p:nvPr/>
        </p:nvGrpSpPr>
        <p:grpSpPr>
          <a:xfrm>
            <a:off x="323528" y="1268760"/>
            <a:ext cx="5558727" cy="5204816"/>
            <a:chOff x="525441" y="1455109"/>
            <a:chExt cx="5328592" cy="4989333"/>
          </a:xfrm>
        </p:grpSpPr>
        <p:pic>
          <p:nvPicPr>
            <p:cNvPr id="6" name="Изображение 5" descr="Снимок экрана 2012-05-25 в 16.40.24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9551" y="1455109"/>
              <a:ext cx="5300001" cy="1008112"/>
            </a:xfrm>
            <a:prstGeom prst="rect">
              <a:avLst/>
            </a:prstGeom>
          </p:spPr>
        </p:pic>
        <p:pic>
          <p:nvPicPr>
            <p:cNvPr id="2" name="Изображение 1" descr="Снимок экрана 2012-05-25 в 16.43.10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5441" y="2464673"/>
              <a:ext cx="5328592" cy="3979769"/>
            </a:xfrm>
            <a:prstGeom prst="rect">
              <a:avLst/>
            </a:prstGeom>
          </p:spPr>
        </p:pic>
      </p:grpSp>
      <p:pic>
        <p:nvPicPr>
          <p:cNvPr id="23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Rectangle 2"/>
          <p:cNvSpPr txBox="1">
            <a:spLocks noChangeArrowheads="1"/>
          </p:cNvSpPr>
          <p:nvPr/>
        </p:nvSpPr>
        <p:spPr>
          <a:xfrm>
            <a:off x="83820" y="11273"/>
            <a:ext cx="5996882" cy="997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 smtClean="0"/>
              <a:t>Сравнение редакций</a:t>
            </a:r>
            <a:endParaRPr lang="en-US" sz="2800" b="1" dirty="0" smtClean="0">
              <a:latin typeface="Verdana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020272" y="5993066"/>
            <a:ext cx="16748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i="1" dirty="0">
                <a:solidFill>
                  <a:schemeClr val="bg1">
                    <a:lumMod val="50000"/>
                  </a:schemeClr>
                </a:solidFill>
              </a:rPr>
              <a:t>продолжение</a:t>
            </a:r>
          </a:p>
        </p:txBody>
      </p:sp>
      <p:sp>
        <p:nvSpPr>
          <p:cNvPr id="8" name="Нашивка 7"/>
          <p:cNvSpPr/>
          <p:nvPr/>
        </p:nvSpPr>
        <p:spPr>
          <a:xfrm>
            <a:off x="8604448" y="6110110"/>
            <a:ext cx="130330" cy="170987"/>
          </a:xfrm>
          <a:prstGeom prst="chevron">
            <a:avLst/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8192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Rectangle 2"/>
          <p:cNvSpPr txBox="1">
            <a:spLocks noChangeArrowheads="1"/>
          </p:cNvSpPr>
          <p:nvPr/>
        </p:nvSpPr>
        <p:spPr>
          <a:xfrm>
            <a:off x="83820" y="11273"/>
            <a:ext cx="5996882" cy="997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 smtClean="0"/>
              <a:t>Сравнение редакций</a:t>
            </a:r>
            <a:endParaRPr lang="en-US" sz="2800" b="1" dirty="0" smtClean="0">
              <a:latin typeface="Verdana" pitchFamily="34" charset="0"/>
            </a:endParaRPr>
          </a:p>
        </p:txBody>
      </p:sp>
      <p:pic>
        <p:nvPicPr>
          <p:cNvPr id="2" name="Изображение 1" descr="Снимок экрана 2012-05-25 в 16.43.23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268760"/>
            <a:ext cx="6575148" cy="4392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165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876" y="-3958"/>
            <a:ext cx="9155875" cy="68619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-27310" y="0"/>
            <a:ext cx="4868483" cy="6858000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9572" name="Прямоугольник 6"/>
          <p:cNvSpPr>
            <a:spLocks noChangeArrowheads="1"/>
          </p:cNvSpPr>
          <p:nvPr/>
        </p:nvSpPr>
        <p:spPr bwMode="auto">
          <a:xfrm>
            <a:off x="345375" y="322755"/>
            <a:ext cx="4495799" cy="3139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ru-RU" sz="1800" b="0" dirty="0">
                <a:latin typeface="Calibri" pitchFamily="34" charset="0"/>
                <a:cs typeface="Calibri" pitchFamily="34" charset="0"/>
              </a:rPr>
              <a:t>Компания «1С-Битрикс» уделяет большое внимание обучению пользователей, </a:t>
            </a:r>
            <a:r>
              <a:rPr lang="ru-RU" sz="1800" dirty="0">
                <a:latin typeface="Calibri" pitchFamily="34" charset="0"/>
                <a:cs typeface="Calibri" pitchFamily="34" charset="0"/>
              </a:rPr>
              <a:t>качеству технической поддержки</a:t>
            </a:r>
            <a:r>
              <a:rPr lang="ru-RU" sz="1800" b="0" dirty="0">
                <a:latin typeface="Calibri" pitchFamily="34" charset="0"/>
                <a:cs typeface="Calibri" pitchFamily="34" charset="0"/>
              </a:rPr>
              <a:t>. </a:t>
            </a:r>
          </a:p>
          <a:p>
            <a:endParaRPr lang="ru-RU" sz="1800" b="0" dirty="0">
              <a:latin typeface="Calibri" pitchFamily="34" charset="0"/>
              <a:cs typeface="Calibri" pitchFamily="34" charset="0"/>
            </a:endParaRPr>
          </a:p>
          <a:p>
            <a:r>
              <a:rPr lang="ru-RU" sz="1800" b="0" dirty="0">
                <a:latin typeface="Calibri" pitchFamily="34" charset="0"/>
                <a:cs typeface="Calibri" pitchFamily="34" charset="0"/>
              </a:rPr>
              <a:t>Все пользователи продуктов «1С-Битрикс», а также некоммерческие пользователи (например, если вы тестируете продукт перед </a:t>
            </a:r>
            <a:r>
              <a:rPr lang="ru-RU" sz="1800" b="0" dirty="0" smtClean="0">
                <a:latin typeface="Calibri" pitchFamily="34" charset="0"/>
                <a:cs typeface="Calibri" pitchFamily="34" charset="0"/>
              </a:rPr>
              <a:t>покупкой) могут </a:t>
            </a:r>
            <a:r>
              <a:rPr lang="ru-RU" sz="1800" b="0" dirty="0">
                <a:latin typeface="Calibri" pitchFamily="34" charset="0"/>
                <a:cs typeface="Calibri" pitchFamily="34" charset="0"/>
              </a:rPr>
              <a:t>направить вопрос специалистам технической поддержки и </a:t>
            </a:r>
            <a:r>
              <a:rPr lang="ru-RU" sz="1800" dirty="0">
                <a:latin typeface="Calibri" pitchFamily="34" charset="0"/>
                <a:cs typeface="Calibri" pitchFamily="34" charset="0"/>
              </a:rPr>
              <a:t>получить квалифицированную консультацию</a:t>
            </a:r>
            <a:r>
              <a:rPr lang="ru-RU" sz="1800" b="0" dirty="0">
                <a:latin typeface="Calibri" pitchFamily="34" charset="0"/>
                <a:cs typeface="Calibri" pitchFamily="34" charset="0"/>
              </a:rPr>
              <a:t>. </a:t>
            </a:r>
          </a:p>
        </p:txBody>
      </p:sp>
      <p:sp>
        <p:nvSpPr>
          <p:cNvPr id="109573" name="Прямоугольник 7"/>
          <p:cNvSpPr>
            <a:spLocks noChangeArrowheads="1"/>
          </p:cNvSpPr>
          <p:nvPr/>
        </p:nvSpPr>
        <p:spPr bwMode="auto">
          <a:xfrm>
            <a:off x="357250" y="3559076"/>
            <a:ext cx="434340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ru-RU" sz="1800" dirty="0">
                <a:latin typeface="Calibri" pitchFamily="34" charset="0"/>
                <a:cs typeface="Calibri" pitchFamily="34" charset="0"/>
              </a:rPr>
              <a:t>Все коммерческие пользователи продукта бесплатно получают 1 год технической поддержки.</a:t>
            </a:r>
          </a:p>
          <a:p>
            <a:endParaRPr lang="ru-RU" sz="1800" b="0" dirty="0">
              <a:latin typeface="Calibri" pitchFamily="34" charset="0"/>
              <a:cs typeface="Calibri" pitchFamily="34" charset="0"/>
            </a:endParaRPr>
          </a:p>
          <a:p>
            <a:r>
              <a:rPr lang="ru-RU" sz="1800" b="0" dirty="0">
                <a:latin typeface="Calibri" pitchFamily="34" charset="0"/>
                <a:cs typeface="Calibri" pitchFamily="34" charset="0"/>
              </a:rPr>
              <a:t>Обратиться в Службу технической поддержки можно через сайт «1С-Битрикс»:</a:t>
            </a:r>
            <a:endParaRPr lang="en-US" sz="1800" b="0" dirty="0">
              <a:latin typeface="Calibri" pitchFamily="34" charset="0"/>
              <a:cs typeface="Calibri" pitchFamily="34" charset="0"/>
            </a:endParaRPr>
          </a:p>
          <a:p>
            <a:r>
              <a:rPr lang="en-US" sz="1800" b="0" dirty="0">
                <a:latin typeface="Calibri" pitchFamily="34" charset="0"/>
                <a:cs typeface="Calibri" pitchFamily="34" charset="0"/>
                <a:hlinkClick r:id="rId4"/>
              </a:rPr>
              <a:t>www.1c-bitrix.ru/support/</a:t>
            </a:r>
            <a:r>
              <a:rPr lang="en-US" sz="1800" b="0" dirty="0">
                <a:latin typeface="Calibri" pitchFamily="34" charset="0"/>
                <a:cs typeface="Calibri" pitchFamily="34" charset="0"/>
              </a:rPr>
              <a:t> </a:t>
            </a:r>
            <a:r>
              <a:rPr lang="ru-RU" sz="1800" b="0" dirty="0">
                <a:latin typeface="Calibri" pitchFamily="34" charset="0"/>
                <a:cs typeface="Calibri" pitchFamily="34" charset="0"/>
              </a:rPr>
              <a:t> </a:t>
            </a:r>
          </a:p>
        </p:txBody>
      </p:sp>
      <p:pic>
        <p:nvPicPr>
          <p:cNvPr id="11" name="Picture 4" descr="C:\Users\Natalia\Desktop\Для презентаций\stickers-bullet\arrow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50" y="404647"/>
            <a:ext cx="266700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1459136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Аня\Desktop\Интернетмагазин\9530131_m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7240" y="0"/>
            <a:ext cx="4565041" cy="6871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Скругленный прямоугольник 3"/>
          <p:cNvSpPr/>
          <p:nvPr/>
        </p:nvSpPr>
        <p:spPr bwMode="auto">
          <a:xfrm>
            <a:off x="0" y="0"/>
            <a:ext cx="4587239" cy="6858000"/>
          </a:xfrm>
          <a:prstGeom prst="roundRect">
            <a:avLst>
              <a:gd name="adj" fmla="val 0"/>
            </a:avLst>
          </a:prstGeom>
          <a:solidFill>
            <a:schemeClr val="bg1">
              <a:alpha val="29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42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46709" y="228600"/>
            <a:ext cx="3893819" cy="609600"/>
          </a:xfrm>
        </p:spPr>
        <p:txBody>
          <a:bodyPr/>
          <a:lstStyle/>
          <a:p>
            <a:pPr algn="l" eaLnBrk="1" hangingPunct="1"/>
            <a:r>
              <a:rPr lang="ru-RU" sz="3200" b="1" dirty="0" smtClean="0">
                <a:solidFill>
                  <a:srgbClr val="00091A"/>
                </a:solidFill>
                <a:latin typeface="Calibri" pitchFamily="34" charset="0"/>
                <a:cs typeface="Calibri" pitchFamily="34" charset="0"/>
              </a:rPr>
              <a:t>Документация</a:t>
            </a:r>
            <a:endParaRPr lang="en-US" sz="3200" b="1" dirty="0" smtClean="0">
              <a:solidFill>
                <a:srgbClr val="00091A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4275" name="Text Box 4"/>
          <p:cNvSpPr txBox="1">
            <a:spLocks noChangeArrowheads="1"/>
          </p:cNvSpPr>
          <p:nvPr/>
        </p:nvSpPr>
        <p:spPr bwMode="auto">
          <a:xfrm>
            <a:off x="304800" y="2371904"/>
            <a:ext cx="4282440" cy="3724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177800" indent="-1778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marL="285750" indent="-285750" eaLnBrk="1" hangingPunct="1">
              <a:spcBef>
                <a:spcPct val="20000"/>
              </a:spcBef>
              <a:spcAft>
                <a:spcPct val="20000"/>
              </a:spcAft>
              <a:buSzPct val="120000"/>
              <a:buBlip>
                <a:blip r:embed="rId4"/>
              </a:buBlip>
            </a:pPr>
            <a:r>
              <a:rPr lang="ru-RU" sz="20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Руководство по установке</a:t>
            </a:r>
          </a:p>
          <a:p>
            <a:pPr marL="285750" indent="-285750" eaLnBrk="1" hangingPunct="1">
              <a:spcBef>
                <a:spcPct val="20000"/>
              </a:spcBef>
              <a:spcAft>
                <a:spcPct val="20000"/>
              </a:spcAft>
              <a:buSzPct val="120000"/>
              <a:buBlip>
                <a:blip r:embed="rId4"/>
              </a:buBlip>
            </a:pPr>
            <a:r>
              <a:rPr lang="ru-RU" sz="20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Руководство по интеграции</a:t>
            </a:r>
          </a:p>
          <a:p>
            <a:pPr marL="285750" indent="-285750" eaLnBrk="1" hangingPunct="1">
              <a:spcBef>
                <a:spcPct val="20000"/>
              </a:spcBef>
              <a:spcAft>
                <a:spcPct val="20000"/>
              </a:spcAft>
              <a:buSzPct val="120000"/>
              <a:buBlip>
                <a:blip r:embed="rId4"/>
              </a:buBlip>
            </a:pPr>
            <a:r>
              <a:rPr lang="ru-RU" sz="20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Руководства пользователя</a:t>
            </a:r>
          </a:p>
          <a:p>
            <a:pPr marL="285750" indent="-285750" eaLnBrk="1" hangingPunct="1">
              <a:spcBef>
                <a:spcPct val="20000"/>
              </a:spcBef>
              <a:spcAft>
                <a:spcPct val="20000"/>
              </a:spcAft>
              <a:buSzPct val="120000"/>
              <a:buBlip>
                <a:blip r:embed="rId4"/>
              </a:buBlip>
            </a:pPr>
            <a:r>
              <a:rPr lang="ru-RU" sz="20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Руководство по конфигурированию</a:t>
            </a:r>
          </a:p>
          <a:p>
            <a:pPr marL="285750" indent="-285750" eaLnBrk="1" hangingPunct="1">
              <a:spcBef>
                <a:spcPct val="20000"/>
              </a:spcBef>
              <a:spcAft>
                <a:spcPct val="20000"/>
              </a:spcAft>
              <a:buSzPct val="120000"/>
              <a:buBlip>
                <a:blip r:embed="rId4"/>
              </a:buBlip>
            </a:pPr>
            <a:r>
              <a:rPr lang="ru-RU" sz="20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Онлайновая система помощи</a:t>
            </a:r>
          </a:p>
          <a:p>
            <a:pPr marL="285750" indent="-285750" eaLnBrk="1" hangingPunct="1">
              <a:spcBef>
                <a:spcPct val="20000"/>
              </a:spcBef>
              <a:spcAft>
                <a:spcPct val="20000"/>
              </a:spcAft>
              <a:buSzPct val="120000"/>
              <a:buBlip>
                <a:blip r:embed="rId4"/>
              </a:buBlip>
            </a:pPr>
            <a:r>
              <a:rPr lang="en-US" sz="20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API </a:t>
            </a:r>
            <a:r>
              <a:rPr lang="ru-RU" sz="20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для разработчиков</a:t>
            </a:r>
          </a:p>
          <a:p>
            <a:pPr marL="285750" indent="-285750" eaLnBrk="1" hangingPunct="1">
              <a:spcBef>
                <a:spcPct val="20000"/>
              </a:spcBef>
              <a:spcAft>
                <a:spcPct val="20000"/>
              </a:spcAft>
              <a:buSzPct val="120000"/>
              <a:buBlip>
                <a:blip r:embed="rId4"/>
              </a:buBlip>
            </a:pPr>
            <a:r>
              <a:rPr lang="en-US" sz="20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Windows Help</a:t>
            </a:r>
          </a:p>
          <a:p>
            <a:pPr marL="285750" indent="-285750" eaLnBrk="1" hangingPunct="1">
              <a:spcBef>
                <a:spcPct val="20000"/>
              </a:spcBef>
              <a:spcAft>
                <a:spcPct val="20000"/>
              </a:spcAft>
              <a:buSzPct val="120000"/>
              <a:buBlip>
                <a:blip r:embed="rId4"/>
              </a:buBlip>
            </a:pPr>
            <a:r>
              <a:rPr lang="ru-RU" sz="20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Контекстная помощь</a:t>
            </a:r>
          </a:p>
        </p:txBody>
      </p:sp>
      <p:sp>
        <p:nvSpPr>
          <p:cNvPr id="54277" name="Text Box 8"/>
          <p:cNvSpPr txBox="1">
            <a:spLocks noChangeArrowheads="1"/>
          </p:cNvSpPr>
          <p:nvPr/>
        </p:nvSpPr>
        <p:spPr bwMode="auto">
          <a:xfrm>
            <a:off x="275784" y="1066800"/>
            <a:ext cx="4291745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sz="24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Комплект справочной информации по продукту включает:</a:t>
            </a:r>
          </a:p>
        </p:txBody>
      </p:sp>
      <p:pic>
        <p:nvPicPr>
          <p:cNvPr id="14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3743" y="5807937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6098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1876"/>
            <a:ext cx="9144000" cy="6869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 bwMode="auto">
          <a:xfrm>
            <a:off x="1" y="-23613"/>
            <a:ext cx="4724400" cy="6869738"/>
          </a:xfrm>
          <a:prstGeom prst="rect">
            <a:avLst/>
          </a:prstGeom>
          <a:solidFill>
            <a:srgbClr val="FFFFFF">
              <a:alpha val="89804"/>
            </a:srgb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52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33400" y="123856"/>
            <a:ext cx="2696369" cy="642938"/>
          </a:xfrm>
        </p:spPr>
        <p:txBody>
          <a:bodyPr/>
          <a:lstStyle/>
          <a:p>
            <a:pPr algn="l" eaLnBrk="1" hangingPunct="1"/>
            <a:r>
              <a:rPr lang="ru-RU" sz="3200" b="1" dirty="0" smtClean="0">
                <a:solidFill>
                  <a:srgbClr val="00091A"/>
                </a:solidFill>
                <a:latin typeface="Calibri" pitchFamily="34" charset="0"/>
                <a:cs typeface="Calibri" pitchFamily="34" charset="0"/>
              </a:rPr>
              <a:t>Обучение</a:t>
            </a:r>
            <a:endParaRPr lang="en-US" sz="3200" b="1" dirty="0" smtClean="0">
              <a:solidFill>
                <a:srgbClr val="00091A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5301" name="Прямоугольник 4"/>
          <p:cNvSpPr>
            <a:spLocks noChangeArrowheads="1"/>
          </p:cNvSpPr>
          <p:nvPr/>
        </p:nvSpPr>
        <p:spPr bwMode="auto">
          <a:xfrm>
            <a:off x="193577" y="1066800"/>
            <a:ext cx="38100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438150" indent="-342900">
              <a:buSzPct val="120000"/>
              <a:buBlip>
                <a:blip r:embed="rId4"/>
              </a:buBlip>
            </a:pPr>
            <a:r>
              <a:rPr lang="ru-RU" sz="24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Учебные онлайн-курсы для пользователей</a:t>
            </a:r>
          </a:p>
        </p:txBody>
      </p:sp>
      <p:sp>
        <p:nvSpPr>
          <p:cNvPr id="55300" name="Прямоугольник 3"/>
          <p:cNvSpPr>
            <a:spLocks noChangeArrowheads="1"/>
          </p:cNvSpPr>
          <p:nvPr/>
        </p:nvSpPr>
        <p:spPr bwMode="auto">
          <a:xfrm>
            <a:off x="634741" y="1927621"/>
            <a:ext cx="3962400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sz="16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Компания «1С-Битрикс» проводит </a:t>
            </a:r>
            <a:r>
              <a:rPr lang="ru-RU" sz="16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бесплатное онлайн-обучение </a:t>
            </a:r>
            <a:r>
              <a:rPr lang="ru-RU" sz="16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и сертификацию пользователей программного продукта «1С-Битрикс: </a:t>
            </a:r>
            <a:r>
              <a:rPr lang="ru-RU" sz="16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Управление сайтом». </a:t>
            </a:r>
          </a:p>
          <a:p>
            <a:r>
              <a:rPr lang="ru-RU" sz="16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Курсы </a:t>
            </a:r>
            <a:r>
              <a:rPr lang="ru-RU" sz="16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могут пройти все желающие бесплатно на сайте </a:t>
            </a:r>
            <a:r>
              <a:rPr lang="en-US" sz="1600" b="0" dirty="0">
                <a:solidFill>
                  <a:srgbClr val="1E427C"/>
                </a:solidFill>
                <a:latin typeface="Calibri" pitchFamily="34" charset="0"/>
                <a:cs typeface="Calibri" pitchFamily="34" charset="0"/>
              </a:rPr>
              <a:t>www.1c-bitrix.ru</a:t>
            </a:r>
            <a:r>
              <a:rPr lang="ru-RU" sz="16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. </a:t>
            </a:r>
          </a:p>
        </p:txBody>
      </p:sp>
      <p:sp>
        <p:nvSpPr>
          <p:cNvPr id="55302" name="Прямоугольник 5"/>
          <p:cNvSpPr>
            <a:spLocks noChangeArrowheads="1"/>
          </p:cNvSpPr>
          <p:nvPr/>
        </p:nvSpPr>
        <p:spPr bwMode="auto">
          <a:xfrm>
            <a:off x="258290" y="4245571"/>
            <a:ext cx="38100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438150" indent="-342900">
              <a:buSzPct val="120000"/>
              <a:buBlip>
                <a:blip r:embed="rId4"/>
              </a:buBlip>
            </a:pPr>
            <a:r>
              <a:rPr lang="ru-RU" sz="24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Сертифицированные учебные центры</a:t>
            </a:r>
          </a:p>
        </p:txBody>
      </p:sp>
      <p:sp>
        <p:nvSpPr>
          <p:cNvPr id="55303" name="Прямоугольник 7"/>
          <p:cNvSpPr>
            <a:spLocks noChangeArrowheads="1"/>
          </p:cNvSpPr>
          <p:nvPr/>
        </p:nvSpPr>
        <p:spPr bwMode="auto">
          <a:xfrm>
            <a:off x="698887" y="5190375"/>
            <a:ext cx="39624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sz="16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Авторизованные учебные центры проводят платные учебные курсы в России и СНГ. Расписание ближайших курсов вы найдете на сайте </a:t>
            </a:r>
            <a:r>
              <a:rPr lang="en-US" sz="1600" b="0" dirty="0">
                <a:solidFill>
                  <a:srgbClr val="1E427C"/>
                </a:solidFill>
                <a:latin typeface="Calibri" pitchFamily="34" charset="0"/>
                <a:cs typeface="Calibri" pitchFamily="34" charset="0"/>
              </a:rPr>
              <a:t>www.1c-bitrix.ru</a:t>
            </a:r>
            <a:r>
              <a:rPr lang="ru-RU" sz="16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. </a:t>
            </a:r>
          </a:p>
        </p:txBody>
      </p:sp>
      <p:pic>
        <p:nvPicPr>
          <p:cNvPr id="13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3743" y="5807937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6040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526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27"/>
          <a:stretch/>
        </p:blipFill>
        <p:spPr bwMode="auto">
          <a:xfrm>
            <a:off x="-13204" y="0"/>
            <a:ext cx="9199189" cy="69016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4285953" y="-7751"/>
            <a:ext cx="4902963" cy="6895335"/>
          </a:xfrm>
          <a:prstGeom prst="rect">
            <a:avLst/>
          </a:prstGeom>
          <a:solidFill>
            <a:srgbClr val="FFFFFF">
              <a:alpha val="95000"/>
            </a:srgb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424039" y="444297"/>
            <a:ext cx="4874260" cy="642938"/>
          </a:xfrm>
        </p:spPr>
        <p:txBody>
          <a:bodyPr/>
          <a:lstStyle/>
          <a:p>
            <a:pPr algn="l" eaLnBrk="1" hangingPunct="1"/>
            <a:r>
              <a:rPr lang="ru-RU" sz="28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Виртуальная лаборатория</a:t>
            </a:r>
            <a:br>
              <a:rPr lang="ru-RU" sz="28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</a:br>
            <a:r>
              <a:rPr lang="ru-RU" sz="2000" dirty="0" smtClean="0">
                <a:latin typeface="Calibri" pitchFamily="34" charset="0"/>
                <a:cs typeface="Calibri" pitchFamily="34" charset="0"/>
              </a:rPr>
              <a:t>Протестируйте продукт перед покупкой</a:t>
            </a:r>
            <a:endParaRPr lang="en-US" sz="2800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4574221" y="1178805"/>
            <a:ext cx="4504070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endParaRPr lang="ru-RU" sz="2400" b="0" dirty="0">
              <a:latin typeface="Calibri" pitchFamily="34" charset="0"/>
              <a:cs typeface="Calibri" pitchFamily="34" charset="0"/>
            </a:endParaRPr>
          </a:p>
          <a:p>
            <a:pPr marL="355600" indent="-355600">
              <a:buBlip>
                <a:blip r:embed="rId5"/>
              </a:buBlip>
              <a:defRPr/>
            </a:pPr>
            <a:r>
              <a:rPr lang="ru-RU" sz="2800" b="0" dirty="0" smtClean="0">
                <a:latin typeface="Calibri" pitchFamily="34" charset="0"/>
                <a:cs typeface="Calibri" pitchFamily="34" charset="0"/>
              </a:rPr>
              <a:t>Бесплатная пробная </a:t>
            </a:r>
            <a:r>
              <a:rPr lang="ru-RU" sz="2800" b="0" dirty="0">
                <a:latin typeface="Calibri" pitchFamily="34" charset="0"/>
                <a:cs typeface="Calibri" pitchFamily="34" charset="0"/>
              </a:rPr>
              <a:t>версия на </a:t>
            </a:r>
            <a:r>
              <a:rPr lang="ru-RU" sz="2800" dirty="0">
                <a:latin typeface="Calibri" pitchFamily="34" charset="0"/>
                <a:cs typeface="Calibri" pitchFamily="34" charset="0"/>
              </a:rPr>
              <a:t>3</a:t>
            </a:r>
            <a:r>
              <a:rPr lang="ru-RU" sz="2800" b="0" dirty="0" smtClean="0">
                <a:latin typeface="Calibri" pitchFamily="34" charset="0"/>
                <a:cs typeface="Calibri" pitchFamily="34" charset="0"/>
              </a:rPr>
              <a:t>0 дней</a:t>
            </a:r>
            <a:endParaRPr lang="ru-RU" sz="2000" b="0" u="sng" dirty="0">
              <a:latin typeface="Calibri" pitchFamily="34" charset="0"/>
              <a:cs typeface="Calibri" pitchFamily="34" charset="0"/>
            </a:endParaRPr>
          </a:p>
          <a:p>
            <a:pPr marL="355600" indent="-355600">
              <a:buBlip>
                <a:blip r:embed="rId5"/>
              </a:buBlip>
              <a:defRPr/>
            </a:pPr>
            <a:endParaRPr lang="en-US" sz="2800" b="0" dirty="0" smtClean="0">
              <a:latin typeface="Calibri" pitchFamily="34" charset="0"/>
              <a:cs typeface="Calibri" pitchFamily="34" charset="0"/>
            </a:endParaRPr>
          </a:p>
          <a:p>
            <a:pPr marL="355600" indent="-355600">
              <a:buBlip>
                <a:blip r:embed="rId5"/>
              </a:buBlip>
              <a:defRPr/>
            </a:pPr>
            <a:r>
              <a:rPr lang="ru-RU" sz="2800" b="0" dirty="0" smtClean="0">
                <a:latin typeface="Calibri" pitchFamily="34" charset="0"/>
                <a:cs typeface="Calibri" pitchFamily="34" charset="0"/>
              </a:rPr>
              <a:t>Доступ к </a:t>
            </a:r>
            <a:r>
              <a:rPr lang="ru-RU" sz="2800" b="0" dirty="0" err="1" smtClean="0">
                <a:latin typeface="Calibri" pitchFamily="34" charset="0"/>
                <a:cs typeface="Calibri" pitchFamily="34" charset="0"/>
              </a:rPr>
              <a:t>демо</a:t>
            </a:r>
            <a:r>
              <a:rPr lang="ru-RU" sz="2800" b="0" dirty="0" smtClean="0">
                <a:latin typeface="Calibri" pitchFamily="34" charset="0"/>
                <a:cs typeface="Calibri" pitchFamily="34" charset="0"/>
              </a:rPr>
              <a:t>-порталу </a:t>
            </a:r>
            <a:r>
              <a:rPr lang="ru-RU" sz="2800" b="0" dirty="0">
                <a:latin typeface="Calibri" pitchFamily="34" charset="0"/>
                <a:cs typeface="Calibri" pitchFamily="34" charset="0"/>
              </a:rPr>
              <a:t>на 3 </a:t>
            </a:r>
            <a:r>
              <a:rPr lang="ru-RU" sz="2800" b="0" dirty="0" smtClean="0">
                <a:latin typeface="Calibri" pitchFamily="34" charset="0"/>
                <a:cs typeface="Calibri" pitchFamily="34" charset="0"/>
              </a:rPr>
              <a:t>часа</a:t>
            </a:r>
            <a:endParaRPr lang="ru-RU" sz="2400" b="0" u="sng" dirty="0">
              <a:solidFill>
                <a:srgbClr val="1E427C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9" name="Picture 2" descr="C:\Users\Natalia\Documents\Для презентаций\stickers-bullet\sticker-left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204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22294</TotalTime>
  <Words>1790</Words>
  <Application>Microsoft Macintosh PowerPoint</Application>
  <PresentationFormat>Экран (4:3)</PresentationFormat>
  <Paragraphs>356</Paragraphs>
  <Slides>107</Slides>
  <Notes>77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107</vt:i4>
      </vt:variant>
    </vt:vector>
  </HeadingPairs>
  <TitlesOfParts>
    <vt:vector size="108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Веб-кластер</vt:lpstr>
      <vt:lpstr>Презентация PowerPoint</vt:lpstr>
      <vt:lpstr>«Панель безопасности»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Документация</vt:lpstr>
      <vt:lpstr>Обучение</vt:lpstr>
      <vt:lpstr>Виртуальная лаборатория Протестируйте продукт перед покупкой</vt:lpstr>
      <vt:lpstr>На платформе «1С-Битрикс» работает более 60 000 веб-проектов.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Наталья Грихина</dc:creator>
  <cp:lastModifiedBy>Наталья Грихина</cp:lastModifiedBy>
  <cp:revision>760</cp:revision>
  <cp:lastPrinted>2011-11-21T13:32:39Z</cp:lastPrinted>
  <dcterms:modified xsi:type="dcterms:W3CDTF">2012-05-25T14:00:28Z</dcterms:modified>
</cp:coreProperties>
</file>